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3" r:id="rId3"/>
    <p:sldId id="257" r:id="rId4"/>
    <p:sldId id="258" r:id="rId5"/>
    <p:sldId id="264" r:id="rId6"/>
    <p:sldId id="265" r:id="rId7"/>
    <p:sldId id="266" r:id="rId8"/>
    <p:sldId id="261"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81" r:id="rId24"/>
    <p:sldId id="25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7" d="100"/>
          <a:sy n="87" d="100"/>
        </p:scale>
        <p:origin x="6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uben Slater" userId="123ee991338c403b" providerId="LiveId" clId="{FA72CF92-7E27-46AA-AA1B-032F524E6A1D}"/>
    <pc:docChg chg="custSel addSld delSld modSld">
      <pc:chgData name="Reuben Slater" userId="123ee991338c403b" providerId="LiveId" clId="{FA72CF92-7E27-46AA-AA1B-032F524E6A1D}" dt="2019-04-16T19:09:17.288" v="571" actId="1076"/>
      <pc:docMkLst>
        <pc:docMk/>
      </pc:docMkLst>
      <pc:sldChg chg="modSp">
        <pc:chgData name="Reuben Slater" userId="123ee991338c403b" providerId="LiveId" clId="{FA72CF92-7E27-46AA-AA1B-032F524E6A1D}" dt="2019-04-16T19:00:40.055" v="5" actId="20577"/>
        <pc:sldMkLst>
          <pc:docMk/>
          <pc:sldMk cId="286293961" sldId="274"/>
        </pc:sldMkLst>
        <pc:spChg chg="mod">
          <ac:chgData name="Reuben Slater" userId="123ee991338c403b" providerId="LiveId" clId="{FA72CF92-7E27-46AA-AA1B-032F524E6A1D}" dt="2019-04-16T19:00:40.055" v="5" actId="20577"/>
          <ac:spMkLst>
            <pc:docMk/>
            <pc:sldMk cId="286293961" sldId="274"/>
            <ac:spMk id="12" creationId="{FE514A8C-2622-4A5E-A246-1C1614A30499}"/>
          </ac:spMkLst>
        </pc:spChg>
      </pc:sldChg>
      <pc:sldChg chg="addSp modSp">
        <pc:chgData name="Reuben Slater" userId="123ee991338c403b" providerId="LiveId" clId="{FA72CF92-7E27-46AA-AA1B-032F524E6A1D}" dt="2019-04-16T19:05:41.353" v="528" actId="207"/>
        <pc:sldMkLst>
          <pc:docMk/>
          <pc:sldMk cId="3328568045" sldId="277"/>
        </pc:sldMkLst>
        <pc:spChg chg="add mod">
          <ac:chgData name="Reuben Slater" userId="123ee991338c403b" providerId="LiveId" clId="{FA72CF92-7E27-46AA-AA1B-032F524E6A1D}" dt="2019-04-16T19:05:41.353" v="528" actId="207"/>
          <ac:spMkLst>
            <pc:docMk/>
            <pc:sldMk cId="3328568045" sldId="277"/>
            <ac:spMk id="3" creationId="{6A556FEA-DA14-4127-B6DA-94391939A11D}"/>
          </ac:spMkLst>
        </pc:spChg>
      </pc:sldChg>
      <pc:sldChg chg="modSp">
        <pc:chgData name="Reuben Slater" userId="123ee991338c403b" providerId="LiveId" clId="{FA72CF92-7E27-46AA-AA1B-032F524E6A1D}" dt="2019-04-16T19:01:34.779" v="9" actId="20577"/>
        <pc:sldMkLst>
          <pc:docMk/>
          <pc:sldMk cId="3112824782" sldId="278"/>
        </pc:sldMkLst>
        <pc:spChg chg="mod">
          <ac:chgData name="Reuben Slater" userId="123ee991338c403b" providerId="LiveId" clId="{FA72CF92-7E27-46AA-AA1B-032F524E6A1D}" dt="2019-04-16T19:01:34.779" v="9" actId="20577"/>
          <ac:spMkLst>
            <pc:docMk/>
            <pc:sldMk cId="3112824782" sldId="278"/>
            <ac:spMk id="3" creationId="{00000000-0000-0000-0000-000000000000}"/>
          </ac:spMkLst>
        </pc:spChg>
      </pc:sldChg>
      <pc:sldChg chg="modSp add">
        <pc:chgData name="Reuben Slater" userId="123ee991338c403b" providerId="LiveId" clId="{FA72CF92-7E27-46AA-AA1B-032F524E6A1D}" dt="2019-04-16T19:05:14.766" v="524" actId="123"/>
        <pc:sldMkLst>
          <pc:docMk/>
          <pc:sldMk cId="3372670161" sldId="279"/>
        </pc:sldMkLst>
        <pc:spChg chg="mod">
          <ac:chgData name="Reuben Slater" userId="123ee991338c403b" providerId="LiveId" clId="{FA72CF92-7E27-46AA-AA1B-032F524E6A1D}" dt="2019-04-16T19:01:45.550" v="20" actId="20577"/>
          <ac:spMkLst>
            <pc:docMk/>
            <pc:sldMk cId="3372670161" sldId="279"/>
            <ac:spMk id="2" creationId="{075D641C-E83E-4308-BAE6-9D3FEB0FA039}"/>
          </ac:spMkLst>
        </pc:spChg>
        <pc:spChg chg="mod">
          <ac:chgData name="Reuben Slater" userId="123ee991338c403b" providerId="LiveId" clId="{FA72CF92-7E27-46AA-AA1B-032F524E6A1D}" dt="2019-04-16T19:05:14.766" v="524" actId="123"/>
          <ac:spMkLst>
            <pc:docMk/>
            <pc:sldMk cId="3372670161" sldId="279"/>
            <ac:spMk id="3" creationId="{CB62DDCC-3C39-49DC-9732-FC41EC68E02A}"/>
          </ac:spMkLst>
        </pc:spChg>
      </pc:sldChg>
      <pc:sldChg chg="addSp delSp modSp add">
        <pc:chgData name="Reuben Slater" userId="123ee991338c403b" providerId="LiveId" clId="{FA72CF92-7E27-46AA-AA1B-032F524E6A1D}" dt="2019-04-16T19:09:12.620" v="569" actId="1076"/>
        <pc:sldMkLst>
          <pc:docMk/>
          <pc:sldMk cId="3358512577" sldId="280"/>
        </pc:sldMkLst>
        <pc:spChg chg="del mod">
          <ac:chgData name="Reuben Slater" userId="123ee991338c403b" providerId="LiveId" clId="{FA72CF92-7E27-46AA-AA1B-032F524E6A1D}" dt="2019-04-16T19:06:03.340" v="533" actId="478"/>
          <ac:spMkLst>
            <pc:docMk/>
            <pc:sldMk cId="3358512577" sldId="280"/>
            <ac:spMk id="2" creationId="{7A8F3A04-708B-4A0E-84E5-C63D1D9ACE44}"/>
          </ac:spMkLst>
        </pc:spChg>
        <pc:spChg chg="del mod">
          <ac:chgData name="Reuben Slater" userId="123ee991338c403b" providerId="LiveId" clId="{FA72CF92-7E27-46AA-AA1B-032F524E6A1D}" dt="2019-04-16T19:06:00.190" v="532" actId="478"/>
          <ac:spMkLst>
            <pc:docMk/>
            <pc:sldMk cId="3358512577" sldId="280"/>
            <ac:spMk id="3" creationId="{0DD8C631-E3EE-4062-A354-4DECFACED850}"/>
          </ac:spMkLst>
        </pc:spChg>
        <pc:picChg chg="add mod">
          <ac:chgData name="Reuben Slater" userId="123ee991338c403b" providerId="LiveId" clId="{FA72CF92-7E27-46AA-AA1B-032F524E6A1D}" dt="2019-04-16T19:09:12.620" v="569" actId="1076"/>
          <ac:picMkLst>
            <pc:docMk/>
            <pc:sldMk cId="3358512577" sldId="280"/>
            <ac:picMk id="5" creationId="{C679CBE2-4904-4D8F-9668-58A2A678DF39}"/>
          </ac:picMkLst>
        </pc:picChg>
        <pc:picChg chg="add mod">
          <ac:chgData name="Reuben Slater" userId="123ee991338c403b" providerId="LiveId" clId="{FA72CF92-7E27-46AA-AA1B-032F524E6A1D}" dt="2019-04-16T19:06:32.913" v="539" actId="1076"/>
          <ac:picMkLst>
            <pc:docMk/>
            <pc:sldMk cId="3358512577" sldId="280"/>
            <ac:picMk id="7" creationId="{624D3F3F-D62C-4BDB-89AF-98F4752485F0}"/>
          </ac:picMkLst>
        </pc:picChg>
      </pc:sldChg>
      <pc:sldChg chg="add del">
        <pc:chgData name="Reuben Slater" userId="123ee991338c403b" providerId="LiveId" clId="{FA72CF92-7E27-46AA-AA1B-032F524E6A1D}" dt="2019-04-16T19:05:22.608" v="526"/>
        <pc:sldMkLst>
          <pc:docMk/>
          <pc:sldMk cId="3501979454" sldId="280"/>
        </pc:sldMkLst>
      </pc:sldChg>
      <pc:sldChg chg="addSp delSp modSp add">
        <pc:chgData name="Reuben Slater" userId="123ee991338c403b" providerId="LiveId" clId="{FA72CF92-7E27-46AA-AA1B-032F524E6A1D}" dt="2019-04-16T19:09:17.288" v="571" actId="1076"/>
        <pc:sldMkLst>
          <pc:docMk/>
          <pc:sldMk cId="51771243" sldId="281"/>
        </pc:sldMkLst>
        <pc:spChg chg="del">
          <ac:chgData name="Reuben Slater" userId="123ee991338c403b" providerId="LiveId" clId="{FA72CF92-7E27-46AA-AA1B-032F524E6A1D}" dt="2019-04-16T19:07:11.847" v="548" actId="478"/>
          <ac:spMkLst>
            <pc:docMk/>
            <pc:sldMk cId="51771243" sldId="281"/>
            <ac:spMk id="2" creationId="{917F7A63-F40A-4C13-B8C7-6DB956465217}"/>
          </ac:spMkLst>
        </pc:spChg>
        <pc:spChg chg="del mod">
          <ac:chgData name="Reuben Slater" userId="123ee991338c403b" providerId="LiveId" clId="{FA72CF92-7E27-46AA-AA1B-032F524E6A1D}" dt="2019-04-16T19:07:09.682" v="547" actId="478"/>
          <ac:spMkLst>
            <pc:docMk/>
            <pc:sldMk cId="51771243" sldId="281"/>
            <ac:spMk id="3" creationId="{B2E71276-444C-4EBD-81BC-0A878DBD8ECF}"/>
          </ac:spMkLst>
        </pc:spChg>
        <pc:picChg chg="add mod">
          <ac:chgData name="Reuben Slater" userId="123ee991338c403b" providerId="LiveId" clId="{FA72CF92-7E27-46AA-AA1B-032F524E6A1D}" dt="2019-04-16T19:09:15.951" v="570" actId="1076"/>
          <ac:picMkLst>
            <pc:docMk/>
            <pc:sldMk cId="51771243" sldId="281"/>
            <ac:picMk id="5" creationId="{51BF7BF0-B887-4B68-9003-BFAC965CF6EF}"/>
          </ac:picMkLst>
        </pc:picChg>
        <pc:picChg chg="add mod">
          <ac:chgData name="Reuben Slater" userId="123ee991338c403b" providerId="LiveId" clId="{FA72CF92-7E27-46AA-AA1B-032F524E6A1D}" dt="2019-04-16T19:09:17.288" v="571" actId="1076"/>
          <ac:picMkLst>
            <pc:docMk/>
            <pc:sldMk cId="51771243" sldId="281"/>
            <ac:picMk id="7" creationId="{052D6C30-2C71-4705-B79F-905F4627AD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6DA13-266A-4183-9D8E-5B2E0C369E13}"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19E8D-EA34-489A-A453-CA04FFD22FFA}" type="slidenum">
              <a:rPr lang="en-US" smtClean="0"/>
              <a:t>‹#›</a:t>
            </a:fld>
            <a:endParaRPr lang="en-US"/>
          </a:p>
        </p:txBody>
      </p:sp>
    </p:spTree>
    <p:extLst>
      <p:ext uri="{BB962C8B-B14F-4D97-AF65-F5344CB8AC3E}">
        <p14:creationId xmlns:p14="http://schemas.microsoft.com/office/powerpoint/2010/main" val="82182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dirty="0"/>
              <a:t>Excavations have been taking place every summer since 1998!</a:t>
            </a:r>
          </a:p>
          <a:p>
            <a:pPr marL="171450" indent="-171450">
              <a:buFont typeface="Wingdings" panose="05000000000000000000" pitchFamily="2" charset="2"/>
              <a:buChar char="q"/>
            </a:pPr>
            <a:r>
              <a:rPr lang="en-US" dirty="0"/>
              <a:t>All units are done for the most part in 2x2 meter squares, with 10 cm contexts</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F9019E8D-EA34-489A-A453-CA04FFD22FFA}" type="slidenum">
              <a:rPr lang="en-US" smtClean="0"/>
              <a:t>8</a:t>
            </a:fld>
            <a:endParaRPr lang="en-US"/>
          </a:p>
        </p:txBody>
      </p:sp>
    </p:spTree>
    <p:extLst>
      <p:ext uri="{BB962C8B-B14F-4D97-AF65-F5344CB8AC3E}">
        <p14:creationId xmlns:p14="http://schemas.microsoft.com/office/powerpoint/2010/main" val="248487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a:t>
            </a:r>
            <a:r>
              <a:rPr lang="en-US" dirty="0" err="1"/>
              <a:t>Otmarus</a:t>
            </a:r>
            <a:r>
              <a:rPr lang="en-US" dirty="0"/>
              <a:t> is also Saint </a:t>
            </a:r>
            <a:r>
              <a:rPr lang="en-US" dirty="0" err="1"/>
              <a:t>Audomar</a:t>
            </a:r>
            <a:r>
              <a:rPr lang="en-US" dirty="0"/>
              <a:t> of which Saint-Omer France is named.</a:t>
            </a:r>
          </a:p>
        </p:txBody>
      </p:sp>
      <p:sp>
        <p:nvSpPr>
          <p:cNvPr id="4" name="Slide Number Placeholder 3"/>
          <p:cNvSpPr>
            <a:spLocks noGrp="1"/>
          </p:cNvSpPr>
          <p:nvPr>
            <p:ph type="sldNum" sz="quarter" idx="5"/>
          </p:nvPr>
        </p:nvSpPr>
        <p:spPr/>
        <p:txBody>
          <a:bodyPr/>
          <a:lstStyle/>
          <a:p>
            <a:fld id="{F9019E8D-EA34-489A-A453-CA04FFD22FFA}" type="slidenum">
              <a:rPr lang="en-US" smtClean="0"/>
              <a:t>11</a:t>
            </a:fld>
            <a:endParaRPr lang="en-US"/>
          </a:p>
        </p:txBody>
      </p:sp>
    </p:spTree>
    <p:extLst>
      <p:ext uri="{BB962C8B-B14F-4D97-AF65-F5344CB8AC3E}">
        <p14:creationId xmlns:p14="http://schemas.microsoft.com/office/powerpoint/2010/main" val="3541232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12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3688D00-ABC0-4C3A-820E-185473DC0AF7}"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394922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126745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61995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2340966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0282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145060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347057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274683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80006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688D00-ABC0-4C3A-820E-185473DC0AF7}"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1933474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688D00-ABC0-4C3A-820E-185473DC0AF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234849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688D00-ABC0-4C3A-820E-185473DC0AF7}"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115643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688D00-ABC0-4C3A-820E-185473DC0AF7}"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27075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88D00-ABC0-4C3A-820E-185473DC0AF7}"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4114482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88D00-ABC0-4C3A-820E-185473DC0AF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319393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688D00-ABC0-4C3A-820E-185473DC0AF7}"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5300E-2BAA-4300-A6AE-7D80CD685487}" type="slidenum">
              <a:rPr lang="en-US" smtClean="0"/>
              <a:t>‹#›</a:t>
            </a:fld>
            <a:endParaRPr lang="en-US"/>
          </a:p>
        </p:txBody>
      </p:sp>
    </p:spTree>
    <p:extLst>
      <p:ext uri="{BB962C8B-B14F-4D97-AF65-F5344CB8AC3E}">
        <p14:creationId xmlns:p14="http://schemas.microsoft.com/office/powerpoint/2010/main" val="288344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3688D00-ABC0-4C3A-820E-185473DC0AF7}" type="datetimeFigureOut">
              <a:rPr lang="en-US" smtClean="0"/>
              <a:t>8/16/2019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895300E-2BAA-4300-A6AE-7D80CD685487}" type="slidenum">
              <a:rPr lang="en-US" smtClean="0"/>
              <a:t>‹#›</a:t>
            </a:fld>
            <a:endParaRPr lang="en-US"/>
          </a:p>
        </p:txBody>
      </p:sp>
    </p:spTree>
    <p:extLst>
      <p:ext uri="{BB962C8B-B14F-4D97-AF65-F5344CB8AC3E}">
        <p14:creationId xmlns:p14="http://schemas.microsoft.com/office/powerpoint/2010/main" val="27504480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istoricjamestowne.org/selected-artifacts/nicholson-bottles/" TargetMode="External"/><Relationship Id="rId2" Type="http://schemas.openxmlformats.org/officeDocument/2006/relationships/hyperlink" Target="https://sites.newpaltz.edu/news/2018/08/ground-penetrating-radar-enables-new-archaeological-discovery-at-historic-huguenot-stre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D9F0D-5A8C-4CD2-A2EC-C3CAEF8B460B}"/>
              </a:ext>
            </a:extLst>
          </p:cNvPr>
          <p:cNvSpPr>
            <a:spLocks noGrp="1"/>
          </p:cNvSpPr>
          <p:nvPr>
            <p:ph type="ctrTitle"/>
          </p:nvPr>
        </p:nvSpPr>
        <p:spPr>
          <a:xfrm>
            <a:off x="684212" y="685799"/>
            <a:ext cx="11317288" cy="2971801"/>
          </a:xfrm>
        </p:spPr>
        <p:txBody>
          <a:bodyPr>
            <a:normAutofit fontScale="90000"/>
          </a:bodyPr>
          <a:lstStyle/>
          <a:p>
            <a:r>
              <a:rPr lang="en-US" dirty="0">
                <a:solidFill>
                  <a:schemeClr val="bg1"/>
                </a:solidFill>
              </a:rPr>
              <a:t>Don't Keep it Bottled Up: An Analysis of Black Glass Wine Bottles at Historic Huguenot Street New Paltz, NY</a:t>
            </a:r>
          </a:p>
        </p:txBody>
      </p:sp>
      <p:sp>
        <p:nvSpPr>
          <p:cNvPr id="3" name="Subtitle 2">
            <a:extLst>
              <a:ext uri="{FF2B5EF4-FFF2-40B4-BE49-F238E27FC236}">
                <a16:creationId xmlns:a16="http://schemas.microsoft.com/office/drawing/2014/main" xmlns="" id="{F14863BD-DA29-4A11-B174-00601CF55F6C}"/>
              </a:ext>
            </a:extLst>
          </p:cNvPr>
          <p:cNvSpPr>
            <a:spLocks noGrp="1"/>
          </p:cNvSpPr>
          <p:nvPr>
            <p:ph type="subTitle" idx="1"/>
          </p:nvPr>
        </p:nvSpPr>
        <p:spPr/>
        <p:txBody>
          <a:bodyPr/>
          <a:lstStyle/>
          <a:p>
            <a:r>
              <a:rPr lang="en-US" dirty="0"/>
              <a:t>by Reuben Slater</a:t>
            </a:r>
          </a:p>
          <a:p>
            <a:r>
              <a:rPr lang="en-US" dirty="0"/>
              <a:t>Under the guide of Joseph Diamond and Michael Vargas</a:t>
            </a:r>
          </a:p>
        </p:txBody>
      </p:sp>
    </p:spTree>
    <p:extLst>
      <p:ext uri="{BB962C8B-B14F-4D97-AF65-F5344CB8AC3E}">
        <p14:creationId xmlns:p14="http://schemas.microsoft.com/office/powerpoint/2010/main" val="106476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BD691A-4973-401E-8AC8-D92C20F7F064}"/>
              </a:ext>
            </a:extLst>
          </p:cNvPr>
          <p:cNvSpPr>
            <a:spLocks noGrp="1"/>
          </p:cNvSpPr>
          <p:nvPr>
            <p:ph type="title"/>
          </p:nvPr>
        </p:nvSpPr>
        <p:spPr>
          <a:xfrm>
            <a:off x="867092" y="326812"/>
            <a:ext cx="8534400" cy="1507067"/>
          </a:xfrm>
        </p:spPr>
        <p:txBody>
          <a:bodyPr/>
          <a:lstStyle/>
          <a:p>
            <a:r>
              <a:rPr lang="en-US" dirty="0">
                <a:solidFill>
                  <a:schemeClr val="bg1"/>
                </a:solidFill>
              </a:rPr>
              <a:t>Theory</a:t>
            </a:r>
          </a:p>
        </p:txBody>
      </p:sp>
      <p:sp>
        <p:nvSpPr>
          <p:cNvPr id="3" name="Content Placeholder 2">
            <a:extLst>
              <a:ext uri="{FF2B5EF4-FFF2-40B4-BE49-F238E27FC236}">
                <a16:creationId xmlns:a16="http://schemas.microsoft.com/office/drawing/2014/main" xmlns="" id="{7E6A567A-D8F2-48A6-81BC-283B17690815}"/>
              </a:ext>
            </a:extLst>
          </p:cNvPr>
          <p:cNvSpPr>
            <a:spLocks noGrp="1"/>
          </p:cNvSpPr>
          <p:nvPr>
            <p:ph idx="1"/>
          </p:nvPr>
        </p:nvSpPr>
        <p:spPr>
          <a:xfrm>
            <a:off x="0" y="1905000"/>
            <a:ext cx="8534400" cy="3615267"/>
          </a:xfrm>
        </p:spPr>
        <p:txBody>
          <a:bodyPr/>
          <a:lstStyle/>
          <a:p>
            <a:pPr algn="just">
              <a:buFont typeface="Wingdings" panose="05000000000000000000" pitchFamily="2" charset="2"/>
              <a:buChar char="q"/>
            </a:pPr>
            <a:r>
              <a:rPr lang="en-US" dirty="0">
                <a:solidFill>
                  <a:schemeClr val="bg1"/>
                </a:solidFill>
              </a:rPr>
              <a:t>Louis Binford: “Archaeology as Anthropology” 1962.</a:t>
            </a:r>
          </a:p>
          <a:p>
            <a:pPr algn="just">
              <a:buFont typeface="Wingdings" panose="05000000000000000000" pitchFamily="2" charset="2"/>
              <a:buChar char="q"/>
            </a:pPr>
            <a:r>
              <a:rPr lang="en-US" dirty="0">
                <a:solidFill>
                  <a:schemeClr val="bg1"/>
                </a:solidFill>
              </a:rPr>
              <a:t>Technomic artifacts: artifacts which have “their primary functional context in coping directly with the physical environment.” (Binford, 1962:219) </a:t>
            </a:r>
          </a:p>
          <a:p>
            <a:pPr>
              <a:buFont typeface="Wingdings" panose="05000000000000000000" pitchFamily="2" charset="2"/>
              <a:buChar char="q"/>
            </a:pPr>
            <a:r>
              <a:rPr lang="en-US" dirty="0" err="1">
                <a:solidFill>
                  <a:srgbClr val="FFFF00"/>
                </a:solidFill>
              </a:rPr>
              <a:t>Sociotechnic</a:t>
            </a:r>
            <a:r>
              <a:rPr lang="en-US" dirty="0">
                <a:solidFill>
                  <a:srgbClr val="FFFF00"/>
                </a:solidFill>
              </a:rPr>
              <a:t> artifacts: provide </a:t>
            </a:r>
            <a:r>
              <a:rPr lang="en-US" u="sng" dirty="0">
                <a:solidFill>
                  <a:srgbClr val="FFFF00"/>
                </a:solidFill>
              </a:rPr>
              <a:t>“extra-somatic” </a:t>
            </a:r>
            <a:r>
              <a:rPr lang="en-US" dirty="0">
                <a:solidFill>
                  <a:srgbClr val="FFFF00"/>
                </a:solidFill>
              </a:rPr>
              <a:t>information on the individual it belonged to, allowing the archaeologist to derive social status. (Binford, 1962:219) </a:t>
            </a:r>
          </a:p>
        </p:txBody>
      </p:sp>
      <p:pic>
        <p:nvPicPr>
          <p:cNvPr id="5" name="Picture 4">
            <a:extLst>
              <a:ext uri="{FF2B5EF4-FFF2-40B4-BE49-F238E27FC236}">
                <a16:creationId xmlns:a16="http://schemas.microsoft.com/office/drawing/2014/main" xmlns="" id="{FD9B35EC-1A3E-44C5-852B-CF9E6E551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975359"/>
            <a:ext cx="3968922" cy="4341705"/>
          </a:xfrm>
          <a:prstGeom prst="rect">
            <a:avLst/>
          </a:prstGeom>
        </p:spPr>
      </p:pic>
      <p:sp>
        <p:nvSpPr>
          <p:cNvPr id="4" name="TextBox 3">
            <a:extLst>
              <a:ext uri="{FF2B5EF4-FFF2-40B4-BE49-F238E27FC236}">
                <a16:creationId xmlns:a16="http://schemas.microsoft.com/office/drawing/2014/main" xmlns="" id="{179112FB-E30A-4325-988C-7CB4C082582A}"/>
              </a:ext>
            </a:extLst>
          </p:cNvPr>
          <p:cNvSpPr txBox="1"/>
          <p:nvPr/>
        </p:nvSpPr>
        <p:spPr>
          <a:xfrm>
            <a:off x="8775786" y="5396442"/>
            <a:ext cx="3486150" cy="646331"/>
          </a:xfrm>
          <a:prstGeom prst="rect">
            <a:avLst/>
          </a:prstGeom>
          <a:noFill/>
        </p:spPr>
        <p:txBody>
          <a:bodyPr wrap="square" rtlCol="0">
            <a:spAutoFit/>
          </a:bodyPr>
          <a:lstStyle/>
          <a:p>
            <a:r>
              <a:rPr lang="en-US" dirty="0"/>
              <a:t>Hop and Barley engraved tumbler</a:t>
            </a:r>
          </a:p>
        </p:txBody>
      </p:sp>
    </p:spTree>
    <p:extLst>
      <p:ext uri="{BB962C8B-B14F-4D97-AF65-F5344CB8AC3E}">
        <p14:creationId xmlns:p14="http://schemas.microsoft.com/office/powerpoint/2010/main" val="416151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7A038A-EC12-4A54-B95E-D3A1243B568E}"/>
              </a:ext>
            </a:extLst>
          </p:cNvPr>
          <p:cNvSpPr>
            <a:spLocks noGrp="1"/>
          </p:cNvSpPr>
          <p:nvPr>
            <p:ph type="title"/>
          </p:nvPr>
        </p:nvSpPr>
        <p:spPr>
          <a:xfrm>
            <a:off x="613092" y="169332"/>
            <a:ext cx="8534400" cy="1507067"/>
          </a:xfrm>
        </p:spPr>
        <p:txBody>
          <a:bodyPr/>
          <a:lstStyle/>
          <a:p>
            <a:r>
              <a:rPr lang="en-US" dirty="0">
                <a:solidFill>
                  <a:schemeClr val="bg1"/>
                </a:solidFill>
              </a:rPr>
              <a:t>Theory</a:t>
            </a:r>
          </a:p>
        </p:txBody>
      </p:sp>
      <p:sp>
        <p:nvSpPr>
          <p:cNvPr id="3" name="Content Placeholder 2">
            <a:extLst>
              <a:ext uri="{FF2B5EF4-FFF2-40B4-BE49-F238E27FC236}">
                <a16:creationId xmlns:a16="http://schemas.microsoft.com/office/drawing/2014/main" xmlns="" id="{36317445-9236-48FC-9EF6-0F6781531472}"/>
              </a:ext>
            </a:extLst>
          </p:cNvPr>
          <p:cNvSpPr>
            <a:spLocks noGrp="1"/>
          </p:cNvSpPr>
          <p:nvPr>
            <p:ph idx="1"/>
          </p:nvPr>
        </p:nvSpPr>
        <p:spPr>
          <a:xfrm>
            <a:off x="176212" y="1676399"/>
            <a:ext cx="8534400" cy="3615267"/>
          </a:xfrm>
        </p:spPr>
        <p:txBody>
          <a:bodyPr>
            <a:normAutofit lnSpcReduction="10000"/>
          </a:bodyPr>
          <a:lstStyle/>
          <a:p>
            <a:pPr algn="just">
              <a:buFont typeface="Wingdings" panose="05000000000000000000" pitchFamily="2" charset="2"/>
              <a:buChar char="q"/>
            </a:pPr>
            <a:r>
              <a:rPr lang="en-US" dirty="0">
                <a:solidFill>
                  <a:schemeClr val="bg1"/>
                </a:solidFill>
              </a:rPr>
              <a:t>Louis Binford: “Archaeology as Anthropology” 1962.</a:t>
            </a:r>
          </a:p>
          <a:p>
            <a:pPr algn="just">
              <a:buFont typeface="Wingdings" panose="05000000000000000000" pitchFamily="2" charset="2"/>
              <a:buChar char="q"/>
            </a:pPr>
            <a:r>
              <a:rPr lang="en-US" dirty="0">
                <a:solidFill>
                  <a:schemeClr val="bg1"/>
                </a:solidFill>
              </a:rPr>
              <a:t>Technomic artifacts: artifacts which have “their primary functional context in coping directly with the physical environment.” (Binford, 1962:219) </a:t>
            </a:r>
          </a:p>
          <a:p>
            <a:pPr algn="just">
              <a:buFont typeface="Wingdings" panose="05000000000000000000" pitchFamily="2" charset="2"/>
              <a:buChar char="q"/>
            </a:pPr>
            <a:r>
              <a:rPr lang="en-US" dirty="0" err="1">
                <a:solidFill>
                  <a:schemeClr val="bg1"/>
                </a:solidFill>
              </a:rPr>
              <a:t>Sociotechnic</a:t>
            </a:r>
            <a:r>
              <a:rPr lang="en-US" dirty="0">
                <a:solidFill>
                  <a:schemeClr val="bg1"/>
                </a:solidFill>
              </a:rPr>
              <a:t> artifacts: provide “extra-somatic” information on the individual it belonged to, allowing the archaeologist to derive social status. (Binford, 1962:219) </a:t>
            </a:r>
          </a:p>
          <a:p>
            <a:pPr algn="just">
              <a:buFont typeface="Wingdings" panose="05000000000000000000" pitchFamily="2" charset="2"/>
              <a:buChar char="q"/>
            </a:pPr>
            <a:r>
              <a:rPr lang="en-US" dirty="0" err="1">
                <a:solidFill>
                  <a:srgbClr val="FFFF00"/>
                </a:solidFill>
              </a:rPr>
              <a:t>Ideotechnic</a:t>
            </a:r>
            <a:r>
              <a:rPr lang="en-US" dirty="0">
                <a:solidFill>
                  <a:srgbClr val="FFFF00"/>
                </a:solidFill>
              </a:rPr>
              <a:t> artifacts: clue the archaeologist as to what the dominant </a:t>
            </a:r>
            <a:r>
              <a:rPr lang="en-US" u="sng" dirty="0">
                <a:solidFill>
                  <a:srgbClr val="FFFF00"/>
                </a:solidFill>
              </a:rPr>
              <a:t>ideologies </a:t>
            </a:r>
            <a:r>
              <a:rPr lang="en-US" dirty="0">
                <a:solidFill>
                  <a:srgbClr val="FFFF00"/>
                </a:solidFill>
              </a:rPr>
              <a:t>of a culture are and the ways in which said ideologies get adopted by constituents of the culture.</a:t>
            </a:r>
          </a:p>
          <a:p>
            <a:pPr>
              <a:buFont typeface="Wingdings" panose="05000000000000000000" pitchFamily="2" charset="2"/>
              <a:buChar char="q"/>
            </a:pPr>
            <a:endParaRPr lang="en-US" dirty="0"/>
          </a:p>
        </p:txBody>
      </p:sp>
      <p:pic>
        <p:nvPicPr>
          <p:cNvPr id="5" name="Picture 4">
            <a:extLst>
              <a:ext uri="{FF2B5EF4-FFF2-40B4-BE49-F238E27FC236}">
                <a16:creationId xmlns:a16="http://schemas.microsoft.com/office/drawing/2014/main" xmlns="" id="{3E5E125A-BE10-4C22-A258-086F5E7EB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0612" y="1146385"/>
            <a:ext cx="4145281" cy="4145281"/>
          </a:xfrm>
          <a:prstGeom prst="rect">
            <a:avLst/>
          </a:prstGeom>
        </p:spPr>
      </p:pic>
      <p:sp>
        <p:nvSpPr>
          <p:cNvPr id="4" name="TextBox 3">
            <a:extLst>
              <a:ext uri="{FF2B5EF4-FFF2-40B4-BE49-F238E27FC236}">
                <a16:creationId xmlns:a16="http://schemas.microsoft.com/office/drawing/2014/main" xmlns="" id="{0C831629-19A9-4F3D-8A17-B10E5EF10049}"/>
              </a:ext>
            </a:extLst>
          </p:cNvPr>
          <p:cNvSpPr txBox="1"/>
          <p:nvPr/>
        </p:nvSpPr>
        <p:spPr>
          <a:xfrm>
            <a:off x="9230677" y="5309474"/>
            <a:ext cx="3105150" cy="369332"/>
          </a:xfrm>
          <a:prstGeom prst="rect">
            <a:avLst/>
          </a:prstGeom>
          <a:noFill/>
        </p:spPr>
        <p:txBody>
          <a:bodyPr wrap="square" rtlCol="0">
            <a:spAutoFit/>
          </a:bodyPr>
          <a:lstStyle/>
          <a:p>
            <a:r>
              <a:rPr lang="en-US" dirty="0"/>
              <a:t>Saint </a:t>
            </a:r>
            <a:r>
              <a:rPr lang="en-US" dirty="0" err="1"/>
              <a:t>Otmarus</a:t>
            </a:r>
            <a:r>
              <a:rPr lang="en-US" dirty="0"/>
              <a:t> Tumbler</a:t>
            </a:r>
          </a:p>
        </p:txBody>
      </p:sp>
    </p:spTree>
    <p:extLst>
      <p:ext uri="{BB962C8B-B14F-4D97-AF65-F5344CB8AC3E}">
        <p14:creationId xmlns:p14="http://schemas.microsoft.com/office/powerpoint/2010/main" val="263226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5F9A0-5DBD-48D6-AE8D-54D0A224EAF9}"/>
              </a:ext>
            </a:extLst>
          </p:cNvPr>
          <p:cNvSpPr>
            <a:spLocks noGrp="1"/>
          </p:cNvSpPr>
          <p:nvPr>
            <p:ph type="title"/>
          </p:nvPr>
        </p:nvSpPr>
        <p:spPr>
          <a:xfrm>
            <a:off x="369252" y="281092"/>
            <a:ext cx="8534400" cy="1507067"/>
          </a:xfrm>
        </p:spPr>
        <p:txBody>
          <a:bodyPr/>
          <a:lstStyle/>
          <a:p>
            <a:r>
              <a:rPr lang="en-US" dirty="0">
                <a:solidFill>
                  <a:schemeClr val="bg1"/>
                </a:solidFill>
              </a:rPr>
              <a:t>Theory</a:t>
            </a:r>
          </a:p>
        </p:txBody>
      </p:sp>
      <p:sp>
        <p:nvSpPr>
          <p:cNvPr id="3" name="Content Placeholder 2">
            <a:extLst>
              <a:ext uri="{FF2B5EF4-FFF2-40B4-BE49-F238E27FC236}">
                <a16:creationId xmlns:a16="http://schemas.microsoft.com/office/drawing/2014/main" xmlns="" id="{2554D89F-394B-4C43-A679-871A8FC0155B}"/>
              </a:ext>
            </a:extLst>
          </p:cNvPr>
          <p:cNvSpPr>
            <a:spLocks noGrp="1"/>
          </p:cNvSpPr>
          <p:nvPr>
            <p:ph idx="1"/>
          </p:nvPr>
        </p:nvSpPr>
        <p:spPr>
          <a:xfrm>
            <a:off x="369252" y="1876425"/>
            <a:ext cx="7898448" cy="3725123"/>
          </a:xfrm>
        </p:spPr>
        <p:txBody>
          <a:bodyPr/>
          <a:lstStyle/>
          <a:p>
            <a:pPr algn="just">
              <a:buFont typeface="Wingdings" panose="05000000000000000000" pitchFamily="2" charset="2"/>
              <a:buChar char="q"/>
            </a:pPr>
            <a:r>
              <a:rPr lang="en-US" dirty="0">
                <a:solidFill>
                  <a:srgbClr val="FFFF00"/>
                </a:solidFill>
              </a:rPr>
              <a:t>Foodways: Allows the archaeologist to analyze food/drink related artifacts </a:t>
            </a:r>
            <a:r>
              <a:rPr lang="en-US" u="sng" dirty="0">
                <a:solidFill>
                  <a:srgbClr val="FFFF00"/>
                </a:solidFill>
              </a:rPr>
              <a:t>out of the realm of pure subsistence into the cultural-social and economic realms</a:t>
            </a:r>
            <a:r>
              <a:rPr lang="en-US" dirty="0">
                <a:solidFill>
                  <a:srgbClr val="FFFF00"/>
                </a:solidFill>
              </a:rPr>
              <a:t>, providing insight into how people cognitively compartmentalize ideas about food and how it relates to their role in society.</a:t>
            </a:r>
          </a:p>
        </p:txBody>
      </p:sp>
      <p:pic>
        <p:nvPicPr>
          <p:cNvPr id="5" name="Picture 4">
            <a:extLst>
              <a:ext uri="{FF2B5EF4-FFF2-40B4-BE49-F238E27FC236}">
                <a16:creationId xmlns:a16="http://schemas.microsoft.com/office/drawing/2014/main" xmlns="" id="{BD5C884F-F1D0-4D21-B0FB-96E3BBF74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0" y="1222584"/>
            <a:ext cx="3333750" cy="4343400"/>
          </a:xfrm>
          <a:prstGeom prst="rect">
            <a:avLst/>
          </a:prstGeom>
        </p:spPr>
      </p:pic>
    </p:spTree>
    <p:extLst>
      <p:ext uri="{BB962C8B-B14F-4D97-AF65-F5344CB8AC3E}">
        <p14:creationId xmlns:p14="http://schemas.microsoft.com/office/powerpoint/2010/main" val="365003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192A40-F8AB-4E80-86EE-37C3B9AD8ADB}"/>
              </a:ext>
            </a:extLst>
          </p:cNvPr>
          <p:cNvSpPr>
            <a:spLocks noGrp="1"/>
          </p:cNvSpPr>
          <p:nvPr>
            <p:ph type="title"/>
          </p:nvPr>
        </p:nvSpPr>
        <p:spPr>
          <a:xfrm>
            <a:off x="531812" y="250612"/>
            <a:ext cx="11050588" cy="1656079"/>
          </a:xfrm>
        </p:spPr>
        <p:txBody>
          <a:bodyPr>
            <a:normAutofit fontScale="90000"/>
          </a:bodyPr>
          <a:lstStyle/>
          <a:p>
            <a:r>
              <a:rPr lang="en-US" dirty="0">
                <a:solidFill>
                  <a:schemeClr val="bg1"/>
                </a:solidFill>
              </a:rPr>
              <a:t>Methodology: Minimum Number of Vessels analysis (MNV).</a:t>
            </a:r>
            <a:br>
              <a:rPr lang="en-US" dirty="0">
                <a:solidFill>
                  <a:schemeClr val="bg1"/>
                </a:solidFill>
              </a:rPr>
            </a:br>
            <a:endParaRPr lang="en-US" dirty="0">
              <a:solidFill>
                <a:schemeClr val="bg1"/>
              </a:solidFill>
            </a:endParaRPr>
          </a:p>
        </p:txBody>
      </p:sp>
      <p:pic>
        <p:nvPicPr>
          <p:cNvPr id="5" name="Content Placeholder 4">
            <a:extLst>
              <a:ext uri="{FF2B5EF4-FFF2-40B4-BE49-F238E27FC236}">
                <a16:creationId xmlns:a16="http://schemas.microsoft.com/office/drawing/2014/main" xmlns="" id="{A1DBEBE6-0D87-4017-9A13-EEBFA06720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3025" y="1673242"/>
            <a:ext cx="9012760" cy="3700478"/>
          </a:xfrm>
        </p:spPr>
      </p:pic>
      <p:sp>
        <p:nvSpPr>
          <p:cNvPr id="7" name="TextBox 6">
            <a:extLst>
              <a:ext uri="{FF2B5EF4-FFF2-40B4-BE49-F238E27FC236}">
                <a16:creationId xmlns:a16="http://schemas.microsoft.com/office/drawing/2014/main" xmlns="" id="{4BB5A3DF-954C-4B2B-A87E-F43E1DC5EE8F}"/>
              </a:ext>
            </a:extLst>
          </p:cNvPr>
          <p:cNvSpPr txBox="1"/>
          <p:nvPr/>
        </p:nvSpPr>
        <p:spPr>
          <a:xfrm>
            <a:off x="1955800" y="5539302"/>
            <a:ext cx="7787210" cy="923330"/>
          </a:xfrm>
          <a:prstGeom prst="rect">
            <a:avLst/>
          </a:prstGeom>
          <a:noFill/>
        </p:spPr>
        <p:txBody>
          <a:bodyPr wrap="square" rtlCol="0">
            <a:spAutoFit/>
          </a:bodyPr>
          <a:lstStyle/>
          <a:p>
            <a:r>
              <a:rPr lang="en-US" dirty="0"/>
              <a:t>Voss, Barbara l, Allen, Rebecca. 2010. “Guide to Ceramic MNV Calculation Qualitative and Quantitative Analysis.” Technical Briefs in Historical Archaeology. 5 (1): 1-9.</a:t>
            </a:r>
          </a:p>
        </p:txBody>
      </p:sp>
    </p:spTree>
    <p:extLst>
      <p:ext uri="{BB962C8B-B14F-4D97-AF65-F5344CB8AC3E}">
        <p14:creationId xmlns:p14="http://schemas.microsoft.com/office/powerpoint/2010/main" val="52236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E950F-77A3-4ED4-9C62-6E52B66CF294}"/>
              </a:ext>
            </a:extLst>
          </p:cNvPr>
          <p:cNvSpPr>
            <a:spLocks noGrp="1"/>
          </p:cNvSpPr>
          <p:nvPr>
            <p:ph type="title"/>
          </p:nvPr>
        </p:nvSpPr>
        <p:spPr>
          <a:xfrm>
            <a:off x="371156" y="275166"/>
            <a:ext cx="10858819" cy="1507067"/>
          </a:xfrm>
        </p:spPr>
        <p:txBody>
          <a:bodyPr/>
          <a:lstStyle/>
          <a:p>
            <a:r>
              <a:rPr lang="en-US" dirty="0">
                <a:solidFill>
                  <a:schemeClr val="bg1"/>
                </a:solidFill>
              </a:rPr>
              <a:t>Methodology: Minimum Number of Vessels analysis (MNV).</a:t>
            </a:r>
          </a:p>
        </p:txBody>
      </p:sp>
      <p:sp>
        <p:nvSpPr>
          <p:cNvPr id="3" name="Content Placeholder 2">
            <a:extLst>
              <a:ext uri="{FF2B5EF4-FFF2-40B4-BE49-F238E27FC236}">
                <a16:creationId xmlns:a16="http://schemas.microsoft.com/office/drawing/2014/main" xmlns="" id="{583714BA-300D-43B0-B561-1C92BDE7FD89}"/>
              </a:ext>
            </a:extLst>
          </p:cNvPr>
          <p:cNvSpPr>
            <a:spLocks noGrp="1"/>
          </p:cNvSpPr>
          <p:nvPr>
            <p:ph idx="1"/>
          </p:nvPr>
        </p:nvSpPr>
        <p:spPr>
          <a:xfrm>
            <a:off x="291086" y="2253613"/>
            <a:ext cx="6700263" cy="3575687"/>
          </a:xfrm>
        </p:spPr>
        <p:txBody>
          <a:bodyPr>
            <a:normAutofit/>
          </a:bodyPr>
          <a:lstStyle/>
          <a:p>
            <a:pPr algn="just">
              <a:buFont typeface="Wingdings" panose="05000000000000000000" pitchFamily="2" charset="2"/>
              <a:buChar char="q"/>
            </a:pPr>
            <a:r>
              <a:rPr lang="en-US" dirty="0">
                <a:solidFill>
                  <a:srgbClr val="FFFF00"/>
                </a:solidFill>
              </a:rPr>
              <a:t>“Instead of counting sherds, learn to look instead at the numbers of rim sherds, bases, or other </a:t>
            </a:r>
            <a:r>
              <a:rPr lang="en-US" u="sng" dirty="0">
                <a:solidFill>
                  <a:srgbClr val="FFFF00"/>
                </a:solidFill>
              </a:rPr>
              <a:t>attributes</a:t>
            </a:r>
            <a:r>
              <a:rPr lang="en-US" dirty="0">
                <a:solidFill>
                  <a:srgbClr val="FFFF00"/>
                </a:solidFill>
              </a:rPr>
              <a:t> to help determine how many </a:t>
            </a:r>
            <a:r>
              <a:rPr lang="en-US" u="sng" dirty="0">
                <a:solidFill>
                  <a:srgbClr val="FFFF00"/>
                </a:solidFill>
              </a:rPr>
              <a:t>whole artifacts </a:t>
            </a:r>
            <a:r>
              <a:rPr lang="en-US" dirty="0">
                <a:solidFill>
                  <a:srgbClr val="FFFF00"/>
                </a:solidFill>
              </a:rPr>
              <a:t>were once on the site, not the number of broken pieces.” (Voss et. Al, 2010:2)</a:t>
            </a:r>
          </a:p>
          <a:p>
            <a:pPr>
              <a:buFont typeface="Wingdings" panose="05000000000000000000" pitchFamily="2" charset="2"/>
              <a:buChar char="q"/>
            </a:pPr>
            <a:endParaRPr lang="en-US" dirty="0">
              <a:solidFill>
                <a:srgbClr val="FFFF00"/>
              </a:solidFill>
            </a:endParaRPr>
          </a:p>
          <a:p>
            <a:pPr>
              <a:buFont typeface="Wingdings" panose="05000000000000000000" pitchFamily="2" charset="2"/>
              <a:buChar char="q"/>
            </a:pPr>
            <a:endParaRPr lang="en-US" dirty="0">
              <a:solidFill>
                <a:srgbClr val="FFFF00"/>
              </a:solidFill>
            </a:endParaRPr>
          </a:p>
        </p:txBody>
      </p:sp>
      <p:pic>
        <p:nvPicPr>
          <p:cNvPr id="14" name="Picture 13">
            <a:extLst>
              <a:ext uri="{FF2B5EF4-FFF2-40B4-BE49-F238E27FC236}">
                <a16:creationId xmlns:a16="http://schemas.microsoft.com/office/drawing/2014/main" xmlns="" id="{BC8FB1A7-F0B9-435A-B427-97CAE9F6089F}"/>
              </a:ext>
            </a:extLst>
          </p:cNvPr>
          <p:cNvPicPr>
            <a:picLocks noChangeAspect="1"/>
          </p:cNvPicPr>
          <p:nvPr/>
        </p:nvPicPr>
        <p:blipFill>
          <a:blip r:embed="rId2"/>
          <a:stretch>
            <a:fillRect/>
          </a:stretch>
        </p:blipFill>
        <p:spPr>
          <a:xfrm>
            <a:off x="7716258" y="1090713"/>
            <a:ext cx="4323342" cy="5767287"/>
          </a:xfrm>
          <a:prstGeom prst="rect">
            <a:avLst/>
          </a:prstGeom>
        </p:spPr>
      </p:pic>
    </p:spTree>
    <p:extLst>
      <p:ext uri="{BB962C8B-B14F-4D97-AF65-F5344CB8AC3E}">
        <p14:creationId xmlns:p14="http://schemas.microsoft.com/office/powerpoint/2010/main" val="272842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B9765-8581-4AB5-AEF6-42206A674FA0}"/>
              </a:ext>
            </a:extLst>
          </p:cNvPr>
          <p:cNvSpPr>
            <a:spLocks noGrp="1"/>
          </p:cNvSpPr>
          <p:nvPr>
            <p:ph type="title"/>
          </p:nvPr>
        </p:nvSpPr>
        <p:spPr>
          <a:xfrm>
            <a:off x="368299" y="126999"/>
            <a:ext cx="11242676" cy="1507067"/>
          </a:xfrm>
        </p:spPr>
        <p:txBody>
          <a:bodyPr/>
          <a:lstStyle/>
          <a:p>
            <a:r>
              <a:rPr lang="en-US" dirty="0">
                <a:solidFill>
                  <a:schemeClr val="bg1"/>
                </a:solidFill>
              </a:rPr>
              <a:t>Methodology: Minimum Number of Vessels analysis (MNV).</a:t>
            </a:r>
          </a:p>
        </p:txBody>
      </p:sp>
      <p:pic>
        <p:nvPicPr>
          <p:cNvPr id="5" name="Picture 4">
            <a:extLst>
              <a:ext uri="{FF2B5EF4-FFF2-40B4-BE49-F238E27FC236}">
                <a16:creationId xmlns:a16="http://schemas.microsoft.com/office/drawing/2014/main" xmlns="" id="{4067BB57-7175-4DAD-A795-B09E80B8B1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52875"/>
            <a:ext cx="3191508" cy="2905123"/>
          </a:xfrm>
          <a:prstGeom prst="rect">
            <a:avLst/>
          </a:prstGeom>
        </p:spPr>
      </p:pic>
      <p:pic>
        <p:nvPicPr>
          <p:cNvPr id="7" name="Picture 6">
            <a:extLst>
              <a:ext uri="{FF2B5EF4-FFF2-40B4-BE49-F238E27FC236}">
                <a16:creationId xmlns:a16="http://schemas.microsoft.com/office/drawing/2014/main" xmlns="" id="{5E39C022-DBEB-493D-8F28-D94E9FE22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786" y="3952874"/>
            <a:ext cx="3833294" cy="2905123"/>
          </a:xfrm>
          <a:prstGeom prst="rect">
            <a:avLst/>
          </a:prstGeom>
        </p:spPr>
      </p:pic>
      <p:pic>
        <p:nvPicPr>
          <p:cNvPr id="9" name="Picture 8">
            <a:extLst>
              <a:ext uri="{FF2B5EF4-FFF2-40B4-BE49-F238E27FC236}">
                <a16:creationId xmlns:a16="http://schemas.microsoft.com/office/drawing/2014/main" xmlns="" id="{4A33D1A4-D9D5-4DFD-B189-AB2E5F768D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387" y="3952873"/>
            <a:ext cx="4063613" cy="2905123"/>
          </a:xfrm>
          <a:prstGeom prst="rect">
            <a:avLst/>
          </a:prstGeom>
        </p:spPr>
      </p:pic>
      <p:sp>
        <p:nvSpPr>
          <p:cNvPr id="12" name="TextBox 11">
            <a:extLst>
              <a:ext uri="{FF2B5EF4-FFF2-40B4-BE49-F238E27FC236}">
                <a16:creationId xmlns:a16="http://schemas.microsoft.com/office/drawing/2014/main" xmlns="" id="{FE514A8C-2622-4A5E-A246-1C1614A30499}"/>
              </a:ext>
            </a:extLst>
          </p:cNvPr>
          <p:cNvSpPr txBox="1"/>
          <p:nvPr/>
        </p:nvSpPr>
        <p:spPr>
          <a:xfrm>
            <a:off x="457200" y="3521986"/>
            <a:ext cx="2581275" cy="430887"/>
          </a:xfrm>
          <a:prstGeom prst="rect">
            <a:avLst/>
          </a:prstGeom>
          <a:noFill/>
        </p:spPr>
        <p:txBody>
          <a:bodyPr wrap="square" rtlCol="0">
            <a:spAutoFit/>
          </a:bodyPr>
          <a:lstStyle/>
          <a:p>
            <a:r>
              <a:rPr lang="en-US" sz="2200" dirty="0">
                <a:solidFill>
                  <a:srgbClr val="FFFF00"/>
                </a:solidFill>
              </a:rPr>
              <a:t>Base Fragment</a:t>
            </a:r>
          </a:p>
        </p:txBody>
      </p:sp>
      <p:sp>
        <p:nvSpPr>
          <p:cNvPr id="13" name="TextBox 12">
            <a:extLst>
              <a:ext uri="{FF2B5EF4-FFF2-40B4-BE49-F238E27FC236}">
                <a16:creationId xmlns:a16="http://schemas.microsoft.com/office/drawing/2014/main" xmlns="" id="{2FFAFFB7-A5BB-4152-A23E-C9723D252505}"/>
              </a:ext>
            </a:extLst>
          </p:cNvPr>
          <p:cNvSpPr txBox="1"/>
          <p:nvPr/>
        </p:nvSpPr>
        <p:spPr>
          <a:xfrm>
            <a:off x="4702855" y="3521986"/>
            <a:ext cx="2943225" cy="430887"/>
          </a:xfrm>
          <a:prstGeom prst="rect">
            <a:avLst/>
          </a:prstGeom>
          <a:noFill/>
        </p:spPr>
        <p:txBody>
          <a:bodyPr wrap="square" rtlCol="0">
            <a:spAutoFit/>
          </a:bodyPr>
          <a:lstStyle/>
          <a:p>
            <a:r>
              <a:rPr lang="en-US" sz="2200" dirty="0">
                <a:solidFill>
                  <a:srgbClr val="FFFF00"/>
                </a:solidFill>
              </a:rPr>
              <a:t>Lip Fragments</a:t>
            </a:r>
          </a:p>
        </p:txBody>
      </p:sp>
      <p:sp>
        <p:nvSpPr>
          <p:cNvPr id="15" name="TextBox 14">
            <a:extLst>
              <a:ext uri="{FF2B5EF4-FFF2-40B4-BE49-F238E27FC236}">
                <a16:creationId xmlns:a16="http://schemas.microsoft.com/office/drawing/2014/main" xmlns="" id="{7130E2DF-A289-4DFB-8F1F-7C7D6C625502}"/>
              </a:ext>
            </a:extLst>
          </p:cNvPr>
          <p:cNvSpPr txBox="1"/>
          <p:nvPr/>
        </p:nvSpPr>
        <p:spPr>
          <a:xfrm>
            <a:off x="8128387" y="3521985"/>
            <a:ext cx="4339932" cy="430887"/>
          </a:xfrm>
          <a:prstGeom prst="rect">
            <a:avLst/>
          </a:prstGeom>
          <a:noFill/>
        </p:spPr>
        <p:txBody>
          <a:bodyPr wrap="square" rtlCol="0">
            <a:spAutoFit/>
          </a:bodyPr>
          <a:lstStyle/>
          <a:p>
            <a:r>
              <a:rPr lang="en-US" sz="2200" dirty="0">
                <a:solidFill>
                  <a:srgbClr val="FFFF00"/>
                </a:solidFill>
              </a:rPr>
              <a:t>Bottle Base/Kick Up Fragment</a:t>
            </a:r>
          </a:p>
        </p:txBody>
      </p:sp>
    </p:spTree>
    <p:extLst>
      <p:ext uri="{BB962C8B-B14F-4D97-AF65-F5344CB8AC3E}">
        <p14:creationId xmlns:p14="http://schemas.microsoft.com/office/powerpoint/2010/main" val="286293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EA839-D31B-4F36-84DF-44C43B27649C}"/>
              </a:ext>
            </a:extLst>
          </p:cNvPr>
          <p:cNvSpPr>
            <a:spLocks noGrp="1"/>
          </p:cNvSpPr>
          <p:nvPr>
            <p:ph type="title"/>
          </p:nvPr>
        </p:nvSpPr>
        <p:spPr>
          <a:xfrm>
            <a:off x="646112" y="156633"/>
            <a:ext cx="8534400" cy="1507067"/>
          </a:xfrm>
        </p:spPr>
        <p:txBody>
          <a:bodyPr/>
          <a:lstStyle/>
          <a:p>
            <a:r>
              <a:rPr lang="en-US" dirty="0">
                <a:solidFill>
                  <a:schemeClr val="bg1"/>
                </a:solidFill>
              </a:rPr>
              <a:t>Data Analysis</a:t>
            </a:r>
          </a:p>
        </p:txBody>
      </p:sp>
      <p:pic>
        <p:nvPicPr>
          <p:cNvPr id="7" name="Content Placeholder 6">
            <a:extLst>
              <a:ext uri="{FF2B5EF4-FFF2-40B4-BE49-F238E27FC236}">
                <a16:creationId xmlns:a16="http://schemas.microsoft.com/office/drawing/2014/main" xmlns="" id="{E19F555D-A128-43C3-AB48-467A32D6DA98}"/>
              </a:ext>
            </a:extLst>
          </p:cNvPr>
          <p:cNvPicPr>
            <a:picLocks noGrp="1" noChangeAspect="1"/>
          </p:cNvPicPr>
          <p:nvPr>
            <p:ph idx="1"/>
          </p:nvPr>
        </p:nvPicPr>
        <p:blipFill>
          <a:blip r:embed="rId2"/>
          <a:stretch>
            <a:fillRect/>
          </a:stretch>
        </p:blipFill>
        <p:spPr>
          <a:xfrm>
            <a:off x="1984104" y="2022970"/>
            <a:ext cx="8044120" cy="4835030"/>
          </a:xfrm>
          <a:prstGeom prst="rect">
            <a:avLst/>
          </a:prstGeom>
        </p:spPr>
      </p:pic>
      <p:sp>
        <p:nvSpPr>
          <p:cNvPr id="8" name="TextBox 7">
            <a:extLst>
              <a:ext uri="{FF2B5EF4-FFF2-40B4-BE49-F238E27FC236}">
                <a16:creationId xmlns:a16="http://schemas.microsoft.com/office/drawing/2014/main" xmlns="" id="{35F46D85-C7E6-42BA-A74C-9BCF717EE4FC}"/>
              </a:ext>
            </a:extLst>
          </p:cNvPr>
          <p:cNvSpPr txBox="1"/>
          <p:nvPr/>
        </p:nvSpPr>
        <p:spPr>
          <a:xfrm>
            <a:off x="182880" y="1337909"/>
            <a:ext cx="5236143"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solidFill>
                  <a:srgbClr val="FFFF00"/>
                </a:solidFill>
              </a:rPr>
              <a:t>In total 83 sherds have been excavated from 2000-2018.</a:t>
            </a:r>
          </a:p>
          <a:p>
            <a:endParaRPr lang="en-US" dirty="0">
              <a:solidFill>
                <a:srgbClr val="FFFF00"/>
              </a:solidFill>
            </a:endParaRPr>
          </a:p>
          <a:p>
            <a:pPr marL="285750" indent="-285750">
              <a:buFont typeface="Wingdings" panose="05000000000000000000" pitchFamily="2" charset="2"/>
              <a:buChar char="q"/>
            </a:pPr>
            <a:endParaRPr lang="en-US" dirty="0">
              <a:solidFill>
                <a:srgbClr val="FFFF00"/>
              </a:solidFill>
            </a:endParaRPr>
          </a:p>
        </p:txBody>
      </p:sp>
    </p:spTree>
    <p:extLst>
      <p:ext uri="{BB962C8B-B14F-4D97-AF65-F5344CB8AC3E}">
        <p14:creationId xmlns:p14="http://schemas.microsoft.com/office/powerpoint/2010/main" val="325859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D0F89-CA1B-4267-8662-304F57367E92}"/>
              </a:ext>
            </a:extLst>
          </p:cNvPr>
          <p:cNvSpPr>
            <a:spLocks noGrp="1"/>
          </p:cNvSpPr>
          <p:nvPr>
            <p:ph type="title"/>
          </p:nvPr>
        </p:nvSpPr>
        <p:spPr>
          <a:xfrm>
            <a:off x="761214" y="614813"/>
            <a:ext cx="8534400" cy="1507067"/>
          </a:xfrm>
        </p:spPr>
        <p:txBody>
          <a:bodyPr/>
          <a:lstStyle/>
          <a:p>
            <a:r>
              <a:rPr lang="en-US" dirty="0">
                <a:solidFill>
                  <a:schemeClr val="bg1"/>
                </a:solidFill>
              </a:rPr>
              <a:t>Data Analysis</a:t>
            </a:r>
          </a:p>
        </p:txBody>
      </p:sp>
      <p:sp>
        <p:nvSpPr>
          <p:cNvPr id="3" name="Content Placeholder 2">
            <a:extLst>
              <a:ext uri="{FF2B5EF4-FFF2-40B4-BE49-F238E27FC236}">
                <a16:creationId xmlns:a16="http://schemas.microsoft.com/office/drawing/2014/main" xmlns="" id="{55F3B2B7-510A-4552-816C-96722FBE751E}"/>
              </a:ext>
            </a:extLst>
          </p:cNvPr>
          <p:cNvSpPr>
            <a:spLocks noGrp="1"/>
          </p:cNvSpPr>
          <p:nvPr>
            <p:ph idx="1"/>
          </p:nvPr>
        </p:nvSpPr>
        <p:spPr>
          <a:xfrm>
            <a:off x="838216" y="2016002"/>
            <a:ext cx="6140100" cy="3615267"/>
          </a:xfrm>
        </p:spPr>
        <p:txBody>
          <a:bodyPr/>
          <a:lstStyle/>
          <a:p>
            <a:pPr>
              <a:buFont typeface="Wingdings" panose="05000000000000000000" pitchFamily="2" charset="2"/>
              <a:buChar char="q"/>
            </a:pPr>
            <a:r>
              <a:rPr lang="en-US" dirty="0">
                <a:solidFill>
                  <a:schemeClr val="bg1"/>
                </a:solidFill>
              </a:rPr>
              <a:t>In total 83 sherds have been excavated from 2000-2018.</a:t>
            </a:r>
          </a:p>
          <a:p>
            <a:pPr>
              <a:buFont typeface="Wingdings" panose="05000000000000000000" pitchFamily="2" charset="2"/>
              <a:buChar char="q"/>
            </a:pPr>
            <a:r>
              <a:rPr lang="en-US" dirty="0">
                <a:solidFill>
                  <a:srgbClr val="FFFF00"/>
                </a:solidFill>
              </a:rPr>
              <a:t>After conducting a MNV analysis, we found five whole vessels to be represented, three of them being “Onion bottles” the other two being “Shaft and Globe” style.</a:t>
            </a:r>
            <a:endParaRPr lang="en-US" dirty="0"/>
          </a:p>
        </p:txBody>
      </p:sp>
      <p:pic>
        <p:nvPicPr>
          <p:cNvPr id="4" name="Picture 3">
            <a:extLst>
              <a:ext uri="{FF2B5EF4-FFF2-40B4-BE49-F238E27FC236}">
                <a16:creationId xmlns:a16="http://schemas.microsoft.com/office/drawing/2014/main" xmlns="" id="{19072A7A-9F2C-408C-882A-08DC69241544}"/>
              </a:ext>
            </a:extLst>
          </p:cNvPr>
          <p:cNvPicPr>
            <a:picLocks noChangeAspect="1"/>
          </p:cNvPicPr>
          <p:nvPr/>
        </p:nvPicPr>
        <p:blipFill>
          <a:blip r:embed="rId2"/>
          <a:stretch>
            <a:fillRect/>
          </a:stretch>
        </p:blipFill>
        <p:spPr>
          <a:xfrm>
            <a:off x="7083407" y="2016002"/>
            <a:ext cx="5005924" cy="3629294"/>
          </a:xfrm>
          <a:prstGeom prst="rect">
            <a:avLst/>
          </a:prstGeom>
        </p:spPr>
      </p:pic>
    </p:spTree>
    <p:extLst>
      <p:ext uri="{BB962C8B-B14F-4D97-AF65-F5344CB8AC3E}">
        <p14:creationId xmlns:p14="http://schemas.microsoft.com/office/powerpoint/2010/main" val="188619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F94AE-8E4E-4A5C-B9F2-B04815EC647A}"/>
              </a:ext>
            </a:extLst>
          </p:cNvPr>
          <p:cNvSpPr>
            <a:spLocks noGrp="1"/>
          </p:cNvSpPr>
          <p:nvPr>
            <p:ph type="title"/>
          </p:nvPr>
        </p:nvSpPr>
        <p:spPr>
          <a:xfrm>
            <a:off x="501332" y="348469"/>
            <a:ext cx="8534400" cy="1507067"/>
          </a:xfrm>
        </p:spPr>
        <p:txBody>
          <a:bodyPr/>
          <a:lstStyle/>
          <a:p>
            <a:r>
              <a:rPr lang="en-US" dirty="0">
                <a:solidFill>
                  <a:schemeClr val="bg1"/>
                </a:solidFill>
              </a:rPr>
              <a:t>Data analysis</a:t>
            </a:r>
          </a:p>
        </p:txBody>
      </p:sp>
      <p:sp>
        <p:nvSpPr>
          <p:cNvPr id="3" name="Content Placeholder 2">
            <a:extLst>
              <a:ext uri="{FF2B5EF4-FFF2-40B4-BE49-F238E27FC236}">
                <a16:creationId xmlns:a16="http://schemas.microsoft.com/office/drawing/2014/main" xmlns="" id="{BCFEF984-0C7F-457B-919A-8A3DBE2D8766}"/>
              </a:ext>
            </a:extLst>
          </p:cNvPr>
          <p:cNvSpPr>
            <a:spLocks noGrp="1"/>
          </p:cNvSpPr>
          <p:nvPr>
            <p:ph idx="1"/>
          </p:nvPr>
        </p:nvSpPr>
        <p:spPr>
          <a:xfrm>
            <a:off x="501332" y="2342814"/>
            <a:ext cx="8534400" cy="3615267"/>
          </a:xfrm>
        </p:spPr>
        <p:txBody>
          <a:bodyPr/>
          <a:lstStyle/>
          <a:p>
            <a:pPr algn="just">
              <a:buFont typeface="Wingdings" panose="05000000000000000000" pitchFamily="2" charset="2"/>
              <a:buChar char="q"/>
            </a:pPr>
            <a:r>
              <a:rPr lang="en-US" dirty="0">
                <a:solidFill>
                  <a:schemeClr val="bg1"/>
                </a:solidFill>
              </a:rPr>
              <a:t>In total 83 sherds have been excavated from 2000-2018.</a:t>
            </a:r>
          </a:p>
          <a:p>
            <a:pPr algn="just">
              <a:buFont typeface="Wingdings" panose="05000000000000000000" pitchFamily="2" charset="2"/>
              <a:buChar char="q"/>
            </a:pPr>
            <a:r>
              <a:rPr lang="en-US" dirty="0">
                <a:solidFill>
                  <a:schemeClr val="bg1"/>
                </a:solidFill>
              </a:rPr>
              <a:t>After conducting a MNV analysis, we found five whole vessels to be represented, three of them being “Onion bottles” the other two being “Shaft and Globe” style.</a:t>
            </a:r>
          </a:p>
          <a:p>
            <a:pPr>
              <a:buFont typeface="Wingdings" panose="05000000000000000000" pitchFamily="2" charset="2"/>
              <a:buChar char="q"/>
            </a:pPr>
            <a:r>
              <a:rPr lang="en-US" dirty="0">
                <a:solidFill>
                  <a:srgbClr val="FFFF00"/>
                </a:solidFill>
              </a:rPr>
              <a:t>All of the sherds analyzed can be categorized into the </a:t>
            </a:r>
            <a:r>
              <a:rPr lang="en-US" dirty="0" err="1">
                <a:solidFill>
                  <a:srgbClr val="FFFF00"/>
                </a:solidFill>
              </a:rPr>
              <a:t>technomic</a:t>
            </a:r>
            <a:r>
              <a:rPr lang="en-US" dirty="0">
                <a:solidFill>
                  <a:srgbClr val="FFFF00"/>
                </a:solidFill>
              </a:rPr>
              <a:t> realm.  </a:t>
            </a:r>
          </a:p>
        </p:txBody>
      </p:sp>
    </p:spTree>
    <p:extLst>
      <p:ext uri="{BB962C8B-B14F-4D97-AF65-F5344CB8AC3E}">
        <p14:creationId xmlns:p14="http://schemas.microsoft.com/office/powerpoint/2010/main" val="397801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FD474-0E03-4EF7-AFBE-57EE1C295F19}"/>
              </a:ext>
            </a:extLst>
          </p:cNvPr>
          <p:cNvSpPr>
            <a:spLocks noGrp="1"/>
          </p:cNvSpPr>
          <p:nvPr>
            <p:ph type="title"/>
          </p:nvPr>
        </p:nvSpPr>
        <p:spPr>
          <a:xfrm>
            <a:off x="443581" y="367720"/>
            <a:ext cx="8534400" cy="1507067"/>
          </a:xfrm>
        </p:spPr>
        <p:txBody>
          <a:bodyPr/>
          <a:lstStyle/>
          <a:p>
            <a:r>
              <a:rPr lang="en-US" dirty="0">
                <a:solidFill>
                  <a:schemeClr val="bg1"/>
                </a:solidFill>
              </a:rPr>
              <a:t>Discussion</a:t>
            </a:r>
          </a:p>
        </p:txBody>
      </p:sp>
      <p:pic>
        <p:nvPicPr>
          <p:cNvPr id="9" name="Content Placeholder 8">
            <a:extLst>
              <a:ext uri="{FF2B5EF4-FFF2-40B4-BE49-F238E27FC236}">
                <a16:creationId xmlns:a16="http://schemas.microsoft.com/office/drawing/2014/main" xmlns="" id="{849BD358-F47A-4BEA-891C-469D25D885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9283" y="0"/>
            <a:ext cx="7231242" cy="6855734"/>
          </a:xfrm>
        </p:spPr>
      </p:pic>
      <p:sp>
        <p:nvSpPr>
          <p:cNvPr id="14" name="TextBox 13">
            <a:extLst>
              <a:ext uri="{FF2B5EF4-FFF2-40B4-BE49-F238E27FC236}">
                <a16:creationId xmlns:a16="http://schemas.microsoft.com/office/drawing/2014/main" xmlns="" id="{CCC26617-1150-4BED-A0C2-93B043484922}"/>
              </a:ext>
            </a:extLst>
          </p:cNvPr>
          <p:cNvSpPr txBox="1"/>
          <p:nvPr/>
        </p:nvSpPr>
        <p:spPr>
          <a:xfrm>
            <a:off x="105878" y="2088682"/>
            <a:ext cx="2721244" cy="3693319"/>
          </a:xfrm>
          <a:prstGeom prst="rect">
            <a:avLst/>
          </a:prstGeom>
          <a:noFill/>
        </p:spPr>
        <p:txBody>
          <a:bodyPr wrap="square" rtlCol="0">
            <a:spAutoFit/>
          </a:bodyPr>
          <a:lstStyle/>
          <a:p>
            <a:pPr marL="285750" indent="-285750" algn="just">
              <a:buFont typeface="Wingdings" panose="05000000000000000000" pitchFamily="2" charset="2"/>
              <a:buChar char="q"/>
            </a:pPr>
            <a:r>
              <a:rPr lang="en-US" dirty="0">
                <a:solidFill>
                  <a:srgbClr val="FFFF00"/>
                </a:solidFill>
              </a:rPr>
              <a:t>Due to the vessels provenience near the site of an </a:t>
            </a:r>
            <a:r>
              <a:rPr lang="en-US" dirty="0" err="1">
                <a:solidFill>
                  <a:srgbClr val="FFFF00"/>
                </a:solidFill>
              </a:rPr>
              <a:t>Earthfast</a:t>
            </a:r>
            <a:r>
              <a:rPr lang="en-US" dirty="0">
                <a:solidFill>
                  <a:srgbClr val="FFFF00"/>
                </a:solidFill>
              </a:rPr>
              <a:t> house it can be argued that the bottles were of household use.</a:t>
            </a:r>
          </a:p>
          <a:p>
            <a:pPr algn="just"/>
            <a:endParaRPr lang="en-US" dirty="0">
              <a:solidFill>
                <a:srgbClr val="FFFF00"/>
              </a:solidFill>
            </a:endParaRPr>
          </a:p>
          <a:p>
            <a:pPr marL="285750" indent="-285750" algn="just">
              <a:buFont typeface="Wingdings" panose="05000000000000000000" pitchFamily="2" charset="2"/>
              <a:buChar char="q"/>
            </a:pPr>
            <a:r>
              <a:rPr lang="en-US" dirty="0">
                <a:solidFill>
                  <a:srgbClr val="FFFF00"/>
                </a:solidFill>
              </a:rPr>
              <a:t>Furthermore, the sparse number of sherds reinforces the idea of singular household drinking.</a:t>
            </a:r>
          </a:p>
        </p:txBody>
      </p:sp>
      <p:sp>
        <p:nvSpPr>
          <p:cNvPr id="3" name="Oval 2">
            <a:extLst>
              <a:ext uri="{FF2B5EF4-FFF2-40B4-BE49-F238E27FC236}">
                <a16:creationId xmlns:a16="http://schemas.microsoft.com/office/drawing/2014/main" xmlns="" id="{6A556FEA-DA14-4127-B6DA-94391939A11D}"/>
              </a:ext>
            </a:extLst>
          </p:cNvPr>
          <p:cNvSpPr/>
          <p:nvPr/>
        </p:nvSpPr>
        <p:spPr>
          <a:xfrm>
            <a:off x="7731760" y="4815840"/>
            <a:ext cx="386080" cy="4267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56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FF75A-D159-458A-A6E9-FA47024494A7}"/>
              </a:ext>
            </a:extLst>
          </p:cNvPr>
          <p:cNvSpPr>
            <a:spLocks noGrp="1"/>
          </p:cNvSpPr>
          <p:nvPr>
            <p:ph type="title"/>
          </p:nvPr>
        </p:nvSpPr>
        <p:spPr>
          <a:xfrm>
            <a:off x="592772" y="138853"/>
            <a:ext cx="8534400" cy="1507067"/>
          </a:xfrm>
        </p:spPr>
        <p:txBody>
          <a:bodyPr>
            <a:normAutofit/>
          </a:bodyPr>
          <a:lstStyle/>
          <a:p>
            <a:r>
              <a:rPr lang="en-US" dirty="0">
                <a:solidFill>
                  <a:schemeClr val="bg1"/>
                </a:solidFill>
              </a:rPr>
              <a:t>Research Question</a:t>
            </a:r>
          </a:p>
        </p:txBody>
      </p:sp>
      <p:sp>
        <p:nvSpPr>
          <p:cNvPr id="3" name="Content Placeholder 2">
            <a:extLst>
              <a:ext uri="{FF2B5EF4-FFF2-40B4-BE49-F238E27FC236}">
                <a16:creationId xmlns:a16="http://schemas.microsoft.com/office/drawing/2014/main" xmlns="" id="{4F704263-2BED-4E3A-8F7E-C01A829B54C6}"/>
              </a:ext>
            </a:extLst>
          </p:cNvPr>
          <p:cNvSpPr>
            <a:spLocks noGrp="1"/>
          </p:cNvSpPr>
          <p:nvPr>
            <p:ph idx="1"/>
          </p:nvPr>
        </p:nvSpPr>
        <p:spPr>
          <a:xfrm>
            <a:off x="409892" y="1854200"/>
            <a:ext cx="8534400" cy="3615267"/>
          </a:xfrm>
        </p:spPr>
        <p:txBody>
          <a:bodyPr/>
          <a:lstStyle/>
          <a:p>
            <a:pPr algn="just"/>
            <a:r>
              <a:rPr lang="en-US" dirty="0">
                <a:solidFill>
                  <a:srgbClr val="FFFF00"/>
                </a:solidFill>
              </a:rPr>
              <a:t>What can an analysis of the remains of </a:t>
            </a:r>
            <a:r>
              <a:rPr lang="en-US" u="sng" dirty="0">
                <a:solidFill>
                  <a:srgbClr val="FFFF00"/>
                </a:solidFill>
              </a:rPr>
              <a:t>black glass wine vessels </a:t>
            </a:r>
            <a:r>
              <a:rPr lang="en-US" dirty="0">
                <a:solidFill>
                  <a:srgbClr val="FFFF00"/>
                </a:solidFill>
              </a:rPr>
              <a:t>recovered from archaeological excavations at Historic Huguenot Street illuminate about the </a:t>
            </a:r>
            <a:r>
              <a:rPr lang="en-US" u="sng" dirty="0">
                <a:solidFill>
                  <a:srgbClr val="FFFF00"/>
                </a:solidFill>
              </a:rPr>
              <a:t>lifeways</a:t>
            </a:r>
            <a:r>
              <a:rPr lang="en-US" dirty="0">
                <a:solidFill>
                  <a:srgbClr val="FFFF00"/>
                </a:solidFill>
              </a:rPr>
              <a:t> of New Paltz’ Huguenot settlers, and colonial life in the Hudson Valley at large? </a:t>
            </a:r>
          </a:p>
        </p:txBody>
      </p:sp>
    </p:spTree>
    <p:extLst>
      <p:ext uri="{BB962C8B-B14F-4D97-AF65-F5344CB8AC3E}">
        <p14:creationId xmlns:p14="http://schemas.microsoft.com/office/powerpoint/2010/main" val="6492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87" y="315382"/>
            <a:ext cx="8534400" cy="1507067"/>
          </a:xfrm>
        </p:spPr>
        <p:txBody>
          <a:bodyPr/>
          <a:lstStyle/>
          <a:p>
            <a:r>
              <a:rPr lang="en-US" dirty="0">
                <a:solidFill>
                  <a:schemeClr val="bg1"/>
                </a:solidFill>
              </a:rPr>
              <a:t>Discussion</a:t>
            </a:r>
          </a:p>
        </p:txBody>
      </p:sp>
      <p:sp>
        <p:nvSpPr>
          <p:cNvPr id="3" name="Content Placeholder 2"/>
          <p:cNvSpPr>
            <a:spLocks noGrp="1"/>
          </p:cNvSpPr>
          <p:nvPr>
            <p:ph idx="1"/>
          </p:nvPr>
        </p:nvSpPr>
        <p:spPr>
          <a:xfrm>
            <a:off x="95250" y="1726139"/>
            <a:ext cx="5314950" cy="5255686"/>
          </a:xfrm>
        </p:spPr>
        <p:txBody>
          <a:bodyPr/>
          <a:lstStyle/>
          <a:p>
            <a:pPr algn="just">
              <a:buFont typeface="Wingdings" panose="05000000000000000000" pitchFamily="2" charset="2"/>
              <a:buChar char="q"/>
            </a:pPr>
            <a:r>
              <a:rPr lang="en-US" dirty="0">
                <a:solidFill>
                  <a:schemeClr val="bg1"/>
                </a:solidFill>
              </a:rPr>
              <a:t>Due to the vessels provenience near the excavated </a:t>
            </a:r>
            <a:r>
              <a:rPr lang="en-US" dirty="0" err="1">
                <a:solidFill>
                  <a:schemeClr val="bg1"/>
                </a:solidFill>
              </a:rPr>
              <a:t>earthfast</a:t>
            </a:r>
            <a:r>
              <a:rPr lang="en-US" dirty="0">
                <a:solidFill>
                  <a:schemeClr val="bg1"/>
                </a:solidFill>
              </a:rPr>
              <a:t> house it can be argued that the bottles were of household use.</a:t>
            </a:r>
          </a:p>
          <a:p>
            <a:pPr algn="just">
              <a:buFont typeface="Wingdings" panose="05000000000000000000" pitchFamily="2" charset="2"/>
              <a:buChar char="q"/>
            </a:pPr>
            <a:r>
              <a:rPr lang="en-US" dirty="0">
                <a:solidFill>
                  <a:schemeClr val="bg1"/>
                </a:solidFill>
              </a:rPr>
              <a:t>Furthermore, the sparse number of sherds reinforces the idea of singular household drinking.</a:t>
            </a:r>
          </a:p>
          <a:p>
            <a:pPr algn="just">
              <a:buFont typeface="Wingdings" panose="05000000000000000000" pitchFamily="2" charset="2"/>
              <a:buChar char="q"/>
            </a:pPr>
            <a:r>
              <a:rPr lang="en-US" dirty="0">
                <a:solidFill>
                  <a:srgbClr val="FFFF00"/>
                </a:solidFill>
              </a:rPr>
              <a:t>With no presence of seventeen century drinking glasses on Huguenot Street, these bottles were most likely used as decanters to hold and drink wine, beer, ale and whiskey.</a:t>
            </a:r>
            <a:endParaRPr lang="en-US" dirty="0">
              <a:solidFill>
                <a:schemeClr val="bg1"/>
              </a:solidFill>
            </a:endParaRPr>
          </a:p>
          <a:p>
            <a:endParaRPr lang="en-US" dirty="0"/>
          </a:p>
        </p:txBody>
      </p:sp>
      <p:pic>
        <p:nvPicPr>
          <p:cNvPr id="4" name="Picture 3"/>
          <p:cNvPicPr>
            <a:picLocks noChangeAspect="1"/>
          </p:cNvPicPr>
          <p:nvPr/>
        </p:nvPicPr>
        <p:blipFill>
          <a:blip r:embed="rId2"/>
          <a:stretch>
            <a:fillRect/>
          </a:stretch>
        </p:blipFill>
        <p:spPr>
          <a:xfrm>
            <a:off x="6195273" y="-12871"/>
            <a:ext cx="5329977" cy="6870871"/>
          </a:xfrm>
          <a:prstGeom prst="rect">
            <a:avLst/>
          </a:prstGeom>
        </p:spPr>
      </p:pic>
    </p:spTree>
    <p:extLst>
      <p:ext uri="{BB962C8B-B14F-4D97-AF65-F5344CB8AC3E}">
        <p14:creationId xmlns:p14="http://schemas.microsoft.com/office/powerpoint/2010/main" val="311282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D641C-E83E-4308-BAE6-9D3FEB0FA039}"/>
              </a:ext>
            </a:extLst>
          </p:cNvPr>
          <p:cNvSpPr>
            <a:spLocks noGrp="1"/>
          </p:cNvSpPr>
          <p:nvPr>
            <p:ph type="title"/>
          </p:nvPr>
        </p:nvSpPr>
        <p:spPr>
          <a:xfrm>
            <a:off x="867092" y="209972"/>
            <a:ext cx="8534400" cy="1507067"/>
          </a:xfrm>
        </p:spPr>
        <p:txBody>
          <a:bodyPr/>
          <a:lstStyle/>
          <a:p>
            <a:r>
              <a:rPr lang="en-US" dirty="0">
                <a:solidFill>
                  <a:schemeClr val="bg1"/>
                </a:solidFill>
              </a:rPr>
              <a:t>Discussion</a:t>
            </a:r>
          </a:p>
        </p:txBody>
      </p:sp>
      <p:sp>
        <p:nvSpPr>
          <p:cNvPr id="3" name="Content Placeholder 2">
            <a:extLst>
              <a:ext uri="{FF2B5EF4-FFF2-40B4-BE49-F238E27FC236}">
                <a16:creationId xmlns:a16="http://schemas.microsoft.com/office/drawing/2014/main" xmlns="" id="{CB62DDCC-3C39-49DC-9732-FC41EC68E02A}"/>
              </a:ext>
            </a:extLst>
          </p:cNvPr>
          <p:cNvSpPr>
            <a:spLocks noGrp="1"/>
          </p:cNvSpPr>
          <p:nvPr>
            <p:ph idx="1"/>
          </p:nvPr>
        </p:nvSpPr>
        <p:spPr>
          <a:xfrm>
            <a:off x="867092" y="1952413"/>
            <a:ext cx="8534400" cy="3615267"/>
          </a:xfrm>
        </p:spPr>
        <p:txBody>
          <a:bodyPr/>
          <a:lstStyle/>
          <a:p>
            <a:pPr algn="just">
              <a:buFont typeface="Wingdings" panose="05000000000000000000" pitchFamily="2" charset="2"/>
              <a:buChar char="q"/>
            </a:pPr>
            <a:r>
              <a:rPr lang="en-US" dirty="0">
                <a:solidFill>
                  <a:srgbClr val="FFFF00"/>
                </a:solidFill>
              </a:rPr>
              <a:t>However, while the glass bottles themselves exist in the </a:t>
            </a:r>
            <a:r>
              <a:rPr lang="en-US" dirty="0" err="1">
                <a:solidFill>
                  <a:srgbClr val="FFFF00"/>
                </a:solidFill>
              </a:rPr>
              <a:t>technomic</a:t>
            </a:r>
            <a:r>
              <a:rPr lang="en-US" dirty="0">
                <a:solidFill>
                  <a:srgbClr val="FFFF00"/>
                </a:solidFill>
              </a:rPr>
              <a:t> realm, they have been found with stoneware jugs, which alcohol was poured into, that can be classified into the </a:t>
            </a:r>
            <a:r>
              <a:rPr lang="en-US" dirty="0" err="1">
                <a:solidFill>
                  <a:srgbClr val="FFFF00"/>
                </a:solidFill>
              </a:rPr>
              <a:t>sociotechnic</a:t>
            </a:r>
            <a:r>
              <a:rPr lang="en-US" dirty="0">
                <a:solidFill>
                  <a:srgbClr val="FFFF00"/>
                </a:solidFill>
              </a:rPr>
              <a:t> and </a:t>
            </a:r>
            <a:r>
              <a:rPr lang="en-US" dirty="0" err="1">
                <a:solidFill>
                  <a:srgbClr val="FFFF00"/>
                </a:solidFill>
              </a:rPr>
              <a:t>ideotechnic</a:t>
            </a:r>
            <a:r>
              <a:rPr lang="en-US" dirty="0">
                <a:solidFill>
                  <a:srgbClr val="FFFF00"/>
                </a:solidFill>
              </a:rPr>
              <a:t> realms.</a:t>
            </a:r>
          </a:p>
          <a:p>
            <a:pPr algn="just">
              <a:buFont typeface="Wingdings" panose="05000000000000000000" pitchFamily="2" charset="2"/>
              <a:buChar char="q"/>
            </a:pPr>
            <a:r>
              <a:rPr lang="en-US" dirty="0">
                <a:solidFill>
                  <a:srgbClr val="FFFF00"/>
                </a:solidFill>
              </a:rPr>
              <a:t>Overall, the black glass assemblage at Huguenot Street reflects the broader socio-cultural and political lives of the early Huguenots, who fleeing religious persecution lived a life focused on survival on the frontier.</a:t>
            </a:r>
          </a:p>
        </p:txBody>
      </p:sp>
    </p:spTree>
    <p:extLst>
      <p:ext uri="{BB962C8B-B14F-4D97-AF65-F5344CB8AC3E}">
        <p14:creationId xmlns:p14="http://schemas.microsoft.com/office/powerpoint/2010/main" val="3372670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679CBE2-4904-4D8F-9668-58A2A678DF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46" y="1405144"/>
            <a:ext cx="5924853" cy="4315968"/>
          </a:xfrm>
          <a:prstGeom prst="rect">
            <a:avLst/>
          </a:prstGeom>
        </p:spPr>
      </p:pic>
      <p:pic>
        <p:nvPicPr>
          <p:cNvPr id="7" name="Picture 6">
            <a:extLst>
              <a:ext uri="{FF2B5EF4-FFF2-40B4-BE49-F238E27FC236}">
                <a16:creationId xmlns:a16="http://schemas.microsoft.com/office/drawing/2014/main" xmlns="" id="{624D3F3F-D62C-4BDB-89AF-98F475248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05144"/>
            <a:ext cx="5924854" cy="4311872"/>
          </a:xfrm>
          <a:prstGeom prst="rect">
            <a:avLst/>
          </a:prstGeom>
        </p:spPr>
      </p:pic>
    </p:spTree>
    <p:extLst>
      <p:ext uri="{BB962C8B-B14F-4D97-AF65-F5344CB8AC3E}">
        <p14:creationId xmlns:p14="http://schemas.microsoft.com/office/powerpoint/2010/main" val="335851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BF7BF0-B887-4B68-9003-BFAC965CF6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27" y="1407160"/>
            <a:ext cx="5391573" cy="4043680"/>
          </a:xfrm>
          <a:prstGeom prst="rect">
            <a:avLst/>
          </a:prstGeom>
        </p:spPr>
      </p:pic>
      <p:pic>
        <p:nvPicPr>
          <p:cNvPr id="7" name="Picture 6">
            <a:extLst>
              <a:ext uri="{FF2B5EF4-FFF2-40B4-BE49-F238E27FC236}">
                <a16:creationId xmlns:a16="http://schemas.microsoft.com/office/drawing/2014/main" xmlns="" id="{052D6C30-2C71-4705-B79F-905F4627A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07160"/>
            <a:ext cx="5394960" cy="4043680"/>
          </a:xfrm>
          <a:prstGeom prst="rect">
            <a:avLst/>
          </a:prstGeom>
        </p:spPr>
      </p:pic>
    </p:spTree>
    <p:extLst>
      <p:ext uri="{BB962C8B-B14F-4D97-AF65-F5344CB8AC3E}">
        <p14:creationId xmlns:p14="http://schemas.microsoft.com/office/powerpoint/2010/main" val="5177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9BD6B-F663-4E6F-94ED-933BEBAB6A1B}"/>
              </a:ext>
            </a:extLst>
          </p:cNvPr>
          <p:cNvSpPr>
            <a:spLocks noGrp="1"/>
          </p:cNvSpPr>
          <p:nvPr>
            <p:ph type="title"/>
          </p:nvPr>
        </p:nvSpPr>
        <p:spPr>
          <a:xfrm>
            <a:off x="863599" y="134407"/>
            <a:ext cx="8534400" cy="1507067"/>
          </a:xfrm>
        </p:spPr>
        <p:txBody>
          <a:bodyPr/>
          <a:lstStyle/>
          <a:p>
            <a:r>
              <a:rPr lang="en-US" dirty="0">
                <a:solidFill>
                  <a:schemeClr val="bg1"/>
                </a:solidFill>
              </a:rPr>
              <a:t>Bibliography</a:t>
            </a:r>
          </a:p>
        </p:txBody>
      </p:sp>
      <p:sp>
        <p:nvSpPr>
          <p:cNvPr id="3" name="Content Placeholder 2">
            <a:extLst>
              <a:ext uri="{FF2B5EF4-FFF2-40B4-BE49-F238E27FC236}">
                <a16:creationId xmlns:a16="http://schemas.microsoft.com/office/drawing/2014/main" xmlns="" id="{4A22BCB0-897F-4FEC-9D1B-DD5C7B5E2D86}"/>
              </a:ext>
            </a:extLst>
          </p:cNvPr>
          <p:cNvSpPr>
            <a:spLocks noGrp="1"/>
          </p:cNvSpPr>
          <p:nvPr>
            <p:ph idx="1"/>
          </p:nvPr>
        </p:nvSpPr>
        <p:spPr>
          <a:xfrm>
            <a:off x="817562" y="1866900"/>
            <a:ext cx="8534400" cy="3615267"/>
          </a:xfrm>
        </p:spPr>
        <p:txBody>
          <a:bodyPr>
            <a:normAutofit fontScale="77500" lnSpcReduction="20000"/>
          </a:bodyPr>
          <a:lstStyle/>
          <a:p>
            <a:pPr>
              <a:buFont typeface="Wingdings" panose="05000000000000000000" pitchFamily="2" charset="2"/>
              <a:buChar char="q"/>
            </a:pPr>
            <a:r>
              <a:rPr lang="en-US" dirty="0">
                <a:solidFill>
                  <a:schemeClr val="bg1"/>
                </a:solidFill>
              </a:rPr>
              <a:t>Binford, Lewis R. 1962. "Archaeology as Anthropology". American Antiquity. 28 (2): 217-225.</a:t>
            </a:r>
          </a:p>
          <a:p>
            <a:pPr>
              <a:buFont typeface="Wingdings" panose="05000000000000000000" pitchFamily="2" charset="2"/>
              <a:buChar char="q"/>
            </a:pPr>
            <a:r>
              <a:rPr lang="en-US" dirty="0">
                <a:solidFill>
                  <a:schemeClr val="bg1"/>
                </a:solidFill>
              </a:rPr>
              <a:t>Carson, Cary, Joanne Bowen, Willie Graham, Martha McCartney, and Lorena Walsh. "New World, Real World: Improvising English Culture in Seventeenth-Century Virginia." The Journal of Southern History 74, no. 1 (2008): 31-88. </a:t>
            </a:r>
          </a:p>
          <a:p>
            <a:pPr>
              <a:buFont typeface="Wingdings" panose="05000000000000000000" pitchFamily="2" charset="2"/>
              <a:buChar char="q"/>
            </a:pPr>
            <a:r>
              <a:rPr lang="en-US" dirty="0">
                <a:solidFill>
                  <a:schemeClr val="bg1"/>
                </a:solidFill>
              </a:rPr>
              <a:t>https://alchetron.com/Lewis-Binford</a:t>
            </a:r>
          </a:p>
          <a:p>
            <a:pPr>
              <a:buFont typeface="Wingdings" panose="05000000000000000000" pitchFamily="2" charset="2"/>
              <a:buChar char="q"/>
            </a:pPr>
            <a:r>
              <a:rPr lang="en-US" dirty="0">
                <a:solidFill>
                  <a:schemeClr val="bg1"/>
                </a:solidFill>
              </a:rPr>
              <a:t>https://www.huguenotstreet.org/our-history) </a:t>
            </a:r>
          </a:p>
          <a:p>
            <a:pPr>
              <a:buFont typeface="Wingdings" panose="05000000000000000000" pitchFamily="2" charset="2"/>
              <a:buChar char="q"/>
            </a:pPr>
            <a:r>
              <a:rPr lang="en-US" dirty="0">
                <a:solidFill>
                  <a:schemeClr val="bg1"/>
                </a:solidFill>
                <a:hlinkClick r:id="rId2">
                  <a:extLst>
                    <a:ext uri="{A12FA001-AC4F-418D-AE19-62706E023703}">
                      <ahyp:hlinkClr xmlns:ahyp="http://schemas.microsoft.com/office/drawing/2018/hyperlinkcolor" xmlns="" val="tx"/>
                    </a:ext>
                  </a:extLst>
                </a:hlinkClick>
              </a:rPr>
              <a:t>https://sites.newpaltz.edu/news/2018/08/ground-penetrating-radar-enables-new-archaeological-discovery-at-historic-huguenot-street/</a:t>
            </a:r>
            <a:r>
              <a:rPr lang="en-US" dirty="0">
                <a:solidFill>
                  <a:schemeClr val="bg1"/>
                </a:solidFill>
              </a:rPr>
              <a:t>.</a:t>
            </a:r>
          </a:p>
          <a:p>
            <a:pPr>
              <a:buFont typeface="Wingdings" panose="05000000000000000000" pitchFamily="2" charset="2"/>
              <a:buChar char="q"/>
            </a:pPr>
            <a:r>
              <a:rPr lang="en-US" dirty="0">
                <a:solidFill>
                  <a:schemeClr val="bg1"/>
                </a:solidFill>
                <a:hlinkClick r:id="rId3">
                  <a:extLst>
                    <a:ext uri="{A12FA001-AC4F-418D-AE19-62706E023703}">
                      <ahyp:hlinkClr xmlns:ahyp="http://schemas.microsoft.com/office/drawing/2018/hyperlinkcolor" xmlns="" val="tx"/>
                    </a:ext>
                  </a:extLst>
                </a:hlinkClick>
              </a:rPr>
              <a:t>https://historicjamestowne.org/selected-artifacts/nicholson-bottles/</a:t>
            </a:r>
            <a:endParaRPr lang="en-US" dirty="0">
              <a:solidFill>
                <a:schemeClr val="bg1"/>
              </a:solidFill>
            </a:endParaRPr>
          </a:p>
          <a:p>
            <a:pPr>
              <a:buFont typeface="Wingdings" panose="05000000000000000000" pitchFamily="2" charset="2"/>
              <a:buChar char="q"/>
            </a:pPr>
            <a:r>
              <a:rPr lang="en-US" dirty="0">
                <a:solidFill>
                  <a:schemeClr val="bg1"/>
                </a:solidFill>
              </a:rPr>
              <a:t>Voss, Barbara l, Allen, Rebecca. 2010. “Guide to Ceramic MNV Calculation Qualitative and Quantitative Analysis.” Technical Briefs in Historical Archaeology. 5 (1): 1-9.</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53261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59DE0-5710-4762-B153-97190FDB5B78}"/>
              </a:ext>
            </a:extLst>
          </p:cNvPr>
          <p:cNvSpPr>
            <a:spLocks noGrp="1"/>
          </p:cNvSpPr>
          <p:nvPr>
            <p:ph type="title"/>
          </p:nvPr>
        </p:nvSpPr>
        <p:spPr>
          <a:xfrm>
            <a:off x="1265237" y="39157"/>
            <a:ext cx="8534400" cy="1389593"/>
          </a:xfrm>
        </p:spPr>
        <p:txBody>
          <a:bodyPr/>
          <a:lstStyle/>
          <a:p>
            <a:r>
              <a:rPr lang="en-US" dirty="0">
                <a:solidFill>
                  <a:schemeClr val="bg1"/>
                </a:solidFill>
              </a:rPr>
              <a:t>Huguenot street</a:t>
            </a:r>
          </a:p>
        </p:txBody>
      </p:sp>
      <p:pic>
        <p:nvPicPr>
          <p:cNvPr id="5" name="Content Placeholder 4">
            <a:extLst>
              <a:ext uri="{FF2B5EF4-FFF2-40B4-BE49-F238E27FC236}">
                <a16:creationId xmlns:a16="http://schemas.microsoft.com/office/drawing/2014/main" xmlns="" id="{36444618-443A-4340-AEED-086DD234E8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425" y="1055140"/>
            <a:ext cx="11677650" cy="5274223"/>
          </a:xfrm>
        </p:spPr>
      </p:pic>
      <p:sp>
        <p:nvSpPr>
          <p:cNvPr id="3" name="Multiplication Sign 2">
            <a:extLst>
              <a:ext uri="{FF2B5EF4-FFF2-40B4-BE49-F238E27FC236}">
                <a16:creationId xmlns:a16="http://schemas.microsoft.com/office/drawing/2014/main" xmlns="" id="{88D72481-742E-40FE-B7DF-1CE2C8A3A2A5}"/>
              </a:ext>
            </a:extLst>
          </p:cNvPr>
          <p:cNvSpPr/>
          <p:nvPr/>
        </p:nvSpPr>
        <p:spPr>
          <a:xfrm>
            <a:off x="428625" y="5414963"/>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679CBE26-6319-4A18-BBD6-D19432BEFC51}"/>
              </a:ext>
            </a:extLst>
          </p:cNvPr>
          <p:cNvSpPr txBox="1"/>
          <p:nvPr/>
        </p:nvSpPr>
        <p:spPr>
          <a:xfrm>
            <a:off x="200025" y="6286263"/>
            <a:ext cx="2286000" cy="369332"/>
          </a:xfrm>
          <a:prstGeom prst="rect">
            <a:avLst/>
          </a:prstGeom>
          <a:noFill/>
        </p:spPr>
        <p:txBody>
          <a:bodyPr wrap="square" rtlCol="0">
            <a:spAutoFit/>
          </a:bodyPr>
          <a:lstStyle/>
          <a:p>
            <a:r>
              <a:rPr lang="en-US" dirty="0"/>
              <a:t>You are here</a:t>
            </a:r>
          </a:p>
        </p:txBody>
      </p:sp>
    </p:spTree>
    <p:extLst>
      <p:ext uri="{BB962C8B-B14F-4D97-AF65-F5344CB8AC3E}">
        <p14:creationId xmlns:p14="http://schemas.microsoft.com/office/powerpoint/2010/main" val="101757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5D509-5489-4F2D-BAC7-C67BF9F7CEEB}"/>
              </a:ext>
            </a:extLst>
          </p:cNvPr>
          <p:cNvSpPr>
            <a:spLocks noGrp="1"/>
          </p:cNvSpPr>
          <p:nvPr>
            <p:ph type="title"/>
          </p:nvPr>
        </p:nvSpPr>
        <p:spPr>
          <a:xfrm>
            <a:off x="655637" y="190500"/>
            <a:ext cx="8534400" cy="1152525"/>
          </a:xfrm>
        </p:spPr>
        <p:txBody>
          <a:bodyPr/>
          <a:lstStyle/>
          <a:p>
            <a:r>
              <a:rPr lang="en-US" dirty="0">
                <a:solidFill>
                  <a:schemeClr val="bg1"/>
                </a:solidFill>
              </a:rPr>
              <a:t>Background</a:t>
            </a:r>
          </a:p>
        </p:txBody>
      </p:sp>
      <p:sp>
        <p:nvSpPr>
          <p:cNvPr id="3" name="Content Placeholder 2">
            <a:extLst>
              <a:ext uri="{FF2B5EF4-FFF2-40B4-BE49-F238E27FC236}">
                <a16:creationId xmlns:a16="http://schemas.microsoft.com/office/drawing/2014/main" xmlns="" id="{C50BF119-BD82-4DF1-94A7-055078242598}"/>
              </a:ext>
            </a:extLst>
          </p:cNvPr>
          <p:cNvSpPr>
            <a:spLocks noGrp="1"/>
          </p:cNvSpPr>
          <p:nvPr>
            <p:ph idx="1"/>
          </p:nvPr>
        </p:nvSpPr>
        <p:spPr>
          <a:xfrm>
            <a:off x="569912" y="1781175"/>
            <a:ext cx="9793288" cy="4305300"/>
          </a:xfrm>
        </p:spPr>
        <p:txBody>
          <a:bodyPr>
            <a:normAutofit/>
          </a:bodyPr>
          <a:lstStyle/>
          <a:p>
            <a:pPr lvl="1">
              <a:buFont typeface="Wingdings" panose="05000000000000000000" pitchFamily="2" charset="2"/>
              <a:buChar char="q"/>
            </a:pPr>
            <a:r>
              <a:rPr lang="en-US" sz="2000" dirty="0">
                <a:solidFill>
                  <a:srgbClr val="FFFF00"/>
                </a:solidFill>
              </a:rPr>
              <a:t>The Huguenots, are a French Protestant group of Calvinists, who trace their origins to 16</a:t>
            </a:r>
            <a:r>
              <a:rPr lang="en-US" sz="2000" baseline="30000" dirty="0">
                <a:solidFill>
                  <a:srgbClr val="FFFF00"/>
                </a:solidFill>
              </a:rPr>
              <a:t>th</a:t>
            </a:r>
            <a:r>
              <a:rPr lang="en-US" sz="2000" dirty="0">
                <a:solidFill>
                  <a:srgbClr val="FFFF00"/>
                </a:solidFill>
              </a:rPr>
              <a:t> century France.</a:t>
            </a:r>
          </a:p>
        </p:txBody>
      </p:sp>
    </p:spTree>
    <p:extLst>
      <p:ext uri="{BB962C8B-B14F-4D97-AF65-F5344CB8AC3E}">
        <p14:creationId xmlns:p14="http://schemas.microsoft.com/office/powerpoint/2010/main" val="356610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C835D-927B-4052-AC57-AFCBDD6F818D}"/>
              </a:ext>
            </a:extLst>
          </p:cNvPr>
          <p:cNvSpPr>
            <a:spLocks noGrp="1"/>
          </p:cNvSpPr>
          <p:nvPr>
            <p:ph type="title"/>
          </p:nvPr>
        </p:nvSpPr>
        <p:spPr>
          <a:xfrm>
            <a:off x="623252" y="169332"/>
            <a:ext cx="8534400" cy="1507067"/>
          </a:xfrm>
        </p:spPr>
        <p:txBody>
          <a:bodyPr/>
          <a:lstStyle/>
          <a:p>
            <a:r>
              <a:rPr lang="en-US" dirty="0">
                <a:solidFill>
                  <a:schemeClr val="bg1"/>
                </a:solidFill>
              </a:rPr>
              <a:t>Background</a:t>
            </a:r>
          </a:p>
        </p:txBody>
      </p:sp>
      <p:sp>
        <p:nvSpPr>
          <p:cNvPr id="3" name="Content Placeholder 2">
            <a:extLst>
              <a:ext uri="{FF2B5EF4-FFF2-40B4-BE49-F238E27FC236}">
                <a16:creationId xmlns:a16="http://schemas.microsoft.com/office/drawing/2014/main" xmlns="" id="{EF601CE0-78E3-4BFA-84F0-EDACF1E3FF87}"/>
              </a:ext>
            </a:extLst>
          </p:cNvPr>
          <p:cNvSpPr>
            <a:spLocks noGrp="1"/>
          </p:cNvSpPr>
          <p:nvPr>
            <p:ph idx="1"/>
          </p:nvPr>
        </p:nvSpPr>
        <p:spPr>
          <a:xfrm>
            <a:off x="623252" y="1874520"/>
            <a:ext cx="8534400" cy="3615267"/>
          </a:xfrm>
        </p:spPr>
        <p:txBody>
          <a:bodyPr>
            <a:normAutofit/>
          </a:bodyPr>
          <a:lstStyle/>
          <a:p>
            <a:pPr algn="just">
              <a:buFont typeface="Wingdings" panose="05000000000000000000" pitchFamily="2" charset="2"/>
              <a:buChar char="q"/>
            </a:pPr>
            <a:r>
              <a:rPr lang="en-US" dirty="0">
                <a:solidFill>
                  <a:schemeClr val="bg1"/>
                </a:solidFill>
              </a:rPr>
              <a:t>The Huguenots, are a French Protestant group of Calvinists, who trace their origins to 16th century France.</a:t>
            </a:r>
          </a:p>
          <a:p>
            <a:pPr algn="just">
              <a:buFont typeface="Wingdings" panose="05000000000000000000" pitchFamily="2" charset="2"/>
              <a:buChar char="q"/>
            </a:pPr>
            <a:r>
              <a:rPr lang="en-US" dirty="0">
                <a:solidFill>
                  <a:srgbClr val="FFFF00"/>
                </a:solidFill>
              </a:rPr>
              <a:t>Living in a majority Catholic country they were subject to religious persecution.</a:t>
            </a:r>
          </a:p>
          <a:p>
            <a:pPr marL="0" indent="0">
              <a:buNone/>
            </a:pPr>
            <a:endParaRPr lang="en-US" dirty="0"/>
          </a:p>
        </p:txBody>
      </p:sp>
    </p:spTree>
    <p:extLst>
      <p:ext uri="{BB962C8B-B14F-4D97-AF65-F5344CB8AC3E}">
        <p14:creationId xmlns:p14="http://schemas.microsoft.com/office/powerpoint/2010/main" val="343815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99748-964D-4ED1-97E9-C900B9553B19}"/>
              </a:ext>
            </a:extLst>
          </p:cNvPr>
          <p:cNvSpPr>
            <a:spLocks noGrp="1"/>
          </p:cNvSpPr>
          <p:nvPr>
            <p:ph type="title"/>
          </p:nvPr>
        </p:nvSpPr>
        <p:spPr>
          <a:xfrm>
            <a:off x="491172" y="291252"/>
            <a:ext cx="8534400" cy="1507067"/>
          </a:xfrm>
        </p:spPr>
        <p:txBody>
          <a:bodyPr/>
          <a:lstStyle/>
          <a:p>
            <a:r>
              <a:rPr lang="en-US" dirty="0">
                <a:solidFill>
                  <a:schemeClr val="bg1"/>
                </a:solidFill>
              </a:rPr>
              <a:t>Background</a:t>
            </a:r>
          </a:p>
        </p:txBody>
      </p:sp>
      <p:sp>
        <p:nvSpPr>
          <p:cNvPr id="3" name="Content Placeholder 2">
            <a:extLst>
              <a:ext uri="{FF2B5EF4-FFF2-40B4-BE49-F238E27FC236}">
                <a16:creationId xmlns:a16="http://schemas.microsoft.com/office/drawing/2014/main" xmlns="" id="{BFBBF1D3-E220-4698-A771-B5457B197A23}"/>
              </a:ext>
            </a:extLst>
          </p:cNvPr>
          <p:cNvSpPr>
            <a:spLocks noGrp="1"/>
          </p:cNvSpPr>
          <p:nvPr>
            <p:ph idx="1"/>
          </p:nvPr>
        </p:nvSpPr>
        <p:spPr>
          <a:xfrm>
            <a:off x="491172" y="2291080"/>
            <a:ext cx="8534400" cy="3615267"/>
          </a:xfrm>
        </p:spPr>
        <p:txBody>
          <a:bodyPr>
            <a:normAutofit/>
          </a:bodyPr>
          <a:lstStyle/>
          <a:p>
            <a:pPr algn="just">
              <a:buFont typeface="Wingdings" panose="05000000000000000000" pitchFamily="2" charset="2"/>
              <a:buChar char="q"/>
            </a:pPr>
            <a:r>
              <a:rPr lang="en-US" dirty="0">
                <a:solidFill>
                  <a:schemeClr val="bg1"/>
                </a:solidFill>
              </a:rPr>
              <a:t>The Huguenots, are a French Protestant group of Calvinists, who trace their origins to 16th century France.</a:t>
            </a:r>
          </a:p>
          <a:p>
            <a:pPr algn="just">
              <a:buFont typeface="Wingdings" panose="05000000000000000000" pitchFamily="2" charset="2"/>
              <a:buChar char="q"/>
            </a:pPr>
            <a:r>
              <a:rPr lang="en-US" dirty="0">
                <a:solidFill>
                  <a:schemeClr val="bg1"/>
                </a:solidFill>
              </a:rPr>
              <a:t>Living in a majority Catholic country they were subject to religious persecution.</a:t>
            </a:r>
          </a:p>
          <a:p>
            <a:pPr algn="just">
              <a:buFont typeface="Wingdings" panose="05000000000000000000" pitchFamily="2" charset="2"/>
              <a:buChar char="q"/>
            </a:pPr>
            <a:r>
              <a:rPr lang="en-US" dirty="0">
                <a:solidFill>
                  <a:srgbClr val="FFFF00"/>
                </a:solidFill>
              </a:rPr>
              <a:t>Over the next couple centuries the Huguenots would disperse to “safer” European countries and ultimately Colonial America.</a:t>
            </a:r>
          </a:p>
          <a:p>
            <a:pPr marL="0" indent="0">
              <a:buNone/>
            </a:pPr>
            <a:endParaRPr lang="en-US" dirty="0"/>
          </a:p>
        </p:txBody>
      </p:sp>
    </p:spTree>
    <p:extLst>
      <p:ext uri="{BB962C8B-B14F-4D97-AF65-F5344CB8AC3E}">
        <p14:creationId xmlns:p14="http://schemas.microsoft.com/office/powerpoint/2010/main" val="267551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5DC071-EDC5-44EB-9508-D5894EE4141F}"/>
              </a:ext>
            </a:extLst>
          </p:cNvPr>
          <p:cNvSpPr>
            <a:spLocks noGrp="1"/>
          </p:cNvSpPr>
          <p:nvPr>
            <p:ph type="title"/>
          </p:nvPr>
        </p:nvSpPr>
        <p:spPr>
          <a:xfrm>
            <a:off x="409892" y="352212"/>
            <a:ext cx="8534400" cy="1507067"/>
          </a:xfrm>
        </p:spPr>
        <p:txBody>
          <a:bodyPr/>
          <a:lstStyle/>
          <a:p>
            <a:r>
              <a:rPr lang="en-US" dirty="0">
                <a:solidFill>
                  <a:schemeClr val="bg1"/>
                </a:solidFill>
              </a:rPr>
              <a:t>Background</a:t>
            </a:r>
          </a:p>
        </p:txBody>
      </p:sp>
      <p:sp>
        <p:nvSpPr>
          <p:cNvPr id="3" name="Content Placeholder 2">
            <a:extLst>
              <a:ext uri="{FF2B5EF4-FFF2-40B4-BE49-F238E27FC236}">
                <a16:creationId xmlns:a16="http://schemas.microsoft.com/office/drawing/2014/main" xmlns="" id="{9CEFF1E4-76F6-4466-8B3C-8FB6CBE5BF32}"/>
              </a:ext>
            </a:extLst>
          </p:cNvPr>
          <p:cNvSpPr>
            <a:spLocks noGrp="1"/>
          </p:cNvSpPr>
          <p:nvPr>
            <p:ph idx="1"/>
          </p:nvPr>
        </p:nvSpPr>
        <p:spPr>
          <a:xfrm>
            <a:off x="409892" y="1382606"/>
            <a:ext cx="6800533" cy="4092787"/>
          </a:xfrm>
        </p:spPr>
        <p:txBody>
          <a:bodyPr>
            <a:normAutofit fontScale="92500" lnSpcReduction="10000"/>
          </a:bodyPr>
          <a:lstStyle/>
          <a:p>
            <a:pPr algn="just">
              <a:buFont typeface="Wingdings" panose="05000000000000000000" pitchFamily="2" charset="2"/>
              <a:buChar char="q"/>
            </a:pPr>
            <a:r>
              <a:rPr lang="en-US" dirty="0">
                <a:solidFill>
                  <a:schemeClr val="bg1"/>
                </a:solidFill>
              </a:rPr>
              <a:t>The Huguenots, are a French Protestant group of Calvinists, who trace their origins to 16th century France.</a:t>
            </a:r>
          </a:p>
          <a:p>
            <a:pPr algn="just">
              <a:buFont typeface="Wingdings" panose="05000000000000000000" pitchFamily="2" charset="2"/>
              <a:buChar char="q"/>
            </a:pPr>
            <a:r>
              <a:rPr lang="en-US" dirty="0">
                <a:solidFill>
                  <a:schemeClr val="bg1"/>
                </a:solidFill>
              </a:rPr>
              <a:t>Living in a majority Catholic country they were subject to religious persecution.</a:t>
            </a:r>
          </a:p>
          <a:p>
            <a:pPr algn="just">
              <a:buFont typeface="Wingdings" panose="05000000000000000000" pitchFamily="2" charset="2"/>
              <a:buChar char="q"/>
            </a:pPr>
            <a:r>
              <a:rPr lang="en-US" dirty="0">
                <a:solidFill>
                  <a:schemeClr val="bg1"/>
                </a:solidFill>
              </a:rPr>
              <a:t>Over the next couple centuries the Huguenots would disperse to “safer” European countries and ultimately Colonial America.</a:t>
            </a:r>
          </a:p>
          <a:p>
            <a:pPr algn="just">
              <a:buFont typeface="Wingdings" panose="05000000000000000000" pitchFamily="2" charset="2"/>
              <a:buChar char="q"/>
            </a:pPr>
            <a:r>
              <a:rPr lang="en-US" dirty="0">
                <a:solidFill>
                  <a:srgbClr val="FFFF00"/>
                </a:solidFill>
              </a:rPr>
              <a:t>In 1677 the various Huguenot families which New Paltz is named after bought 40,000 acres of land from the Munsee Native Americans and started to build the first homes on what is now Historic Huguenot Street in 1678.</a:t>
            </a:r>
          </a:p>
          <a:p>
            <a:endParaRPr lang="en-US" dirty="0"/>
          </a:p>
        </p:txBody>
      </p:sp>
      <p:pic>
        <p:nvPicPr>
          <p:cNvPr id="5" name="Picture 4">
            <a:extLst>
              <a:ext uri="{FF2B5EF4-FFF2-40B4-BE49-F238E27FC236}">
                <a16:creationId xmlns:a16="http://schemas.microsoft.com/office/drawing/2014/main" xmlns="" id="{B0EE12C8-06A4-45B1-824F-3CB29A330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5" y="1676399"/>
            <a:ext cx="5089362" cy="3948111"/>
          </a:xfrm>
          <a:prstGeom prst="rect">
            <a:avLst/>
          </a:prstGeom>
        </p:spPr>
      </p:pic>
      <p:sp>
        <p:nvSpPr>
          <p:cNvPr id="6" name="TextBox 5">
            <a:extLst>
              <a:ext uri="{FF2B5EF4-FFF2-40B4-BE49-F238E27FC236}">
                <a16:creationId xmlns:a16="http://schemas.microsoft.com/office/drawing/2014/main" xmlns="" id="{C427E2A1-5E8B-47B8-BC68-78F87C6D9DF2}"/>
              </a:ext>
            </a:extLst>
          </p:cNvPr>
          <p:cNvSpPr txBox="1"/>
          <p:nvPr/>
        </p:nvSpPr>
        <p:spPr>
          <a:xfrm>
            <a:off x="5988213" y="5700711"/>
            <a:ext cx="6505575" cy="954107"/>
          </a:xfrm>
          <a:prstGeom prst="rect">
            <a:avLst/>
          </a:prstGeom>
          <a:noFill/>
        </p:spPr>
        <p:txBody>
          <a:bodyPr wrap="square" rtlCol="0">
            <a:spAutoFit/>
          </a:bodyPr>
          <a:lstStyle/>
          <a:p>
            <a:r>
              <a:rPr lang="en-US" sz="1400" dirty="0"/>
              <a:t>Carson, Cary, Joanne Bowen, Willie Graham, Martha McCartney, and Lorena Walsh. "New World, Real World: Improvising English Culture in Seventeenth-Century Virginia." The Journal of Southern History 74, no. 1 (2008): 31-88. </a:t>
            </a:r>
          </a:p>
        </p:txBody>
      </p:sp>
    </p:spTree>
    <p:extLst>
      <p:ext uri="{BB962C8B-B14F-4D97-AF65-F5344CB8AC3E}">
        <p14:creationId xmlns:p14="http://schemas.microsoft.com/office/powerpoint/2010/main" val="18226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A1FCE-BA8C-448C-A837-792CDA64BDE6}"/>
              </a:ext>
            </a:extLst>
          </p:cNvPr>
          <p:cNvSpPr>
            <a:spLocks noGrp="1"/>
          </p:cNvSpPr>
          <p:nvPr>
            <p:ph type="title"/>
          </p:nvPr>
        </p:nvSpPr>
        <p:spPr>
          <a:xfrm>
            <a:off x="724852" y="189652"/>
            <a:ext cx="8534400" cy="1507067"/>
          </a:xfrm>
        </p:spPr>
        <p:txBody>
          <a:bodyPr/>
          <a:lstStyle/>
          <a:p>
            <a:pPr algn="just"/>
            <a:r>
              <a:rPr lang="en-US" dirty="0">
                <a:solidFill>
                  <a:schemeClr val="bg1"/>
                </a:solidFill>
              </a:rPr>
              <a:t>Theory</a:t>
            </a:r>
          </a:p>
        </p:txBody>
      </p:sp>
      <p:sp>
        <p:nvSpPr>
          <p:cNvPr id="4" name="Content Placeholder 3">
            <a:extLst>
              <a:ext uri="{FF2B5EF4-FFF2-40B4-BE49-F238E27FC236}">
                <a16:creationId xmlns:a16="http://schemas.microsoft.com/office/drawing/2014/main" xmlns="" id="{8FA7FD07-345F-4531-8A48-648F02BC24E4}"/>
              </a:ext>
            </a:extLst>
          </p:cNvPr>
          <p:cNvSpPr>
            <a:spLocks noGrp="1"/>
          </p:cNvSpPr>
          <p:nvPr>
            <p:ph idx="1"/>
          </p:nvPr>
        </p:nvSpPr>
        <p:spPr/>
        <p:txBody>
          <a:bodyPr/>
          <a:lstStyle/>
          <a:p>
            <a:pPr>
              <a:buFont typeface="Wingdings" panose="05000000000000000000" pitchFamily="2" charset="2"/>
              <a:buChar char="q"/>
            </a:pPr>
            <a:r>
              <a:rPr lang="en-US" dirty="0">
                <a:solidFill>
                  <a:srgbClr val="FFFF00"/>
                </a:solidFill>
              </a:rPr>
              <a:t>Louis Binford: “Archaeology as Anthropology” 1962.</a:t>
            </a:r>
          </a:p>
        </p:txBody>
      </p:sp>
      <p:pic>
        <p:nvPicPr>
          <p:cNvPr id="3" name="Picture 2">
            <a:extLst>
              <a:ext uri="{FF2B5EF4-FFF2-40B4-BE49-F238E27FC236}">
                <a16:creationId xmlns:a16="http://schemas.microsoft.com/office/drawing/2014/main" xmlns="" id="{B17B1AF7-52E7-4C96-AC4B-9FB547685350}"/>
              </a:ext>
            </a:extLst>
          </p:cNvPr>
          <p:cNvPicPr>
            <a:picLocks noChangeAspect="1"/>
          </p:cNvPicPr>
          <p:nvPr/>
        </p:nvPicPr>
        <p:blipFill>
          <a:blip r:embed="rId3"/>
          <a:stretch>
            <a:fillRect/>
          </a:stretch>
        </p:blipFill>
        <p:spPr>
          <a:xfrm>
            <a:off x="3548538" y="2768557"/>
            <a:ext cx="5094923" cy="3808455"/>
          </a:xfrm>
          <a:prstGeom prst="rect">
            <a:avLst/>
          </a:prstGeom>
        </p:spPr>
      </p:pic>
    </p:spTree>
    <p:extLst>
      <p:ext uri="{BB962C8B-B14F-4D97-AF65-F5344CB8AC3E}">
        <p14:creationId xmlns:p14="http://schemas.microsoft.com/office/powerpoint/2010/main" val="50213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8151C-C413-41A0-87DA-0693AF13362E}"/>
              </a:ext>
            </a:extLst>
          </p:cNvPr>
          <p:cNvSpPr>
            <a:spLocks noGrp="1"/>
          </p:cNvSpPr>
          <p:nvPr>
            <p:ph type="title"/>
          </p:nvPr>
        </p:nvSpPr>
        <p:spPr>
          <a:xfrm>
            <a:off x="572452" y="309879"/>
            <a:ext cx="8534400" cy="1507067"/>
          </a:xfrm>
        </p:spPr>
        <p:txBody>
          <a:bodyPr/>
          <a:lstStyle/>
          <a:p>
            <a:r>
              <a:rPr lang="en-US" dirty="0">
                <a:solidFill>
                  <a:schemeClr val="bg1"/>
                </a:solidFill>
              </a:rPr>
              <a:t>Theory</a:t>
            </a:r>
          </a:p>
        </p:txBody>
      </p:sp>
      <p:sp>
        <p:nvSpPr>
          <p:cNvPr id="3" name="Content Placeholder 2">
            <a:extLst>
              <a:ext uri="{FF2B5EF4-FFF2-40B4-BE49-F238E27FC236}">
                <a16:creationId xmlns:a16="http://schemas.microsoft.com/office/drawing/2014/main" xmlns="" id="{1443C070-EA77-4F68-9C8D-D5DD8D65C934}"/>
              </a:ext>
            </a:extLst>
          </p:cNvPr>
          <p:cNvSpPr>
            <a:spLocks noGrp="1"/>
          </p:cNvSpPr>
          <p:nvPr>
            <p:ph idx="1"/>
          </p:nvPr>
        </p:nvSpPr>
        <p:spPr>
          <a:xfrm>
            <a:off x="369252" y="2179320"/>
            <a:ext cx="7332028" cy="3615267"/>
          </a:xfrm>
        </p:spPr>
        <p:txBody>
          <a:bodyPr/>
          <a:lstStyle/>
          <a:p>
            <a:pPr algn="just">
              <a:buFont typeface="Wingdings" panose="05000000000000000000" pitchFamily="2" charset="2"/>
              <a:buChar char="q"/>
            </a:pPr>
            <a:r>
              <a:rPr lang="en-US" dirty="0">
                <a:solidFill>
                  <a:schemeClr val="bg1"/>
                </a:solidFill>
              </a:rPr>
              <a:t>Louis Binford: “Archaeology as Anthropology” 1962.</a:t>
            </a:r>
          </a:p>
          <a:p>
            <a:pPr algn="just">
              <a:buFont typeface="Wingdings" panose="05000000000000000000" pitchFamily="2" charset="2"/>
              <a:buChar char="q"/>
            </a:pPr>
            <a:r>
              <a:rPr lang="en-US" dirty="0">
                <a:solidFill>
                  <a:srgbClr val="FFFF00"/>
                </a:solidFill>
              </a:rPr>
              <a:t>Technomic artifacts: artifacts which have “their primary </a:t>
            </a:r>
            <a:r>
              <a:rPr lang="en-US" u="sng" dirty="0">
                <a:solidFill>
                  <a:srgbClr val="FFFF00"/>
                </a:solidFill>
              </a:rPr>
              <a:t>functional</a:t>
            </a:r>
            <a:r>
              <a:rPr lang="en-US" dirty="0">
                <a:solidFill>
                  <a:srgbClr val="FFFF00"/>
                </a:solidFill>
              </a:rPr>
              <a:t> context in coping directly with the physical environment.” (Binford, 1962:219) </a:t>
            </a:r>
          </a:p>
          <a:p>
            <a:pPr>
              <a:buFont typeface="Wingdings" panose="05000000000000000000" pitchFamily="2" charset="2"/>
              <a:buChar char="q"/>
            </a:pPr>
            <a:endParaRPr lang="en-US" dirty="0"/>
          </a:p>
        </p:txBody>
      </p:sp>
      <p:pic>
        <p:nvPicPr>
          <p:cNvPr id="5" name="Picture 4">
            <a:extLst>
              <a:ext uri="{FF2B5EF4-FFF2-40B4-BE49-F238E27FC236}">
                <a16:creationId xmlns:a16="http://schemas.microsoft.com/office/drawing/2014/main" xmlns="" id="{DA3806F1-3794-446C-875C-29F9937A1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6275" y="1326285"/>
            <a:ext cx="3895724" cy="4366701"/>
          </a:xfrm>
          <a:prstGeom prst="rect">
            <a:avLst/>
          </a:prstGeom>
        </p:spPr>
      </p:pic>
      <p:sp>
        <p:nvSpPr>
          <p:cNvPr id="4" name="TextBox 3">
            <a:extLst>
              <a:ext uri="{FF2B5EF4-FFF2-40B4-BE49-F238E27FC236}">
                <a16:creationId xmlns:a16="http://schemas.microsoft.com/office/drawing/2014/main" xmlns="" id="{B74D3FC9-0289-4D73-9BEC-CBB3F648A513}"/>
              </a:ext>
            </a:extLst>
          </p:cNvPr>
          <p:cNvSpPr txBox="1"/>
          <p:nvPr/>
        </p:nvSpPr>
        <p:spPr>
          <a:xfrm>
            <a:off x="8296275" y="5686848"/>
            <a:ext cx="3895724" cy="369332"/>
          </a:xfrm>
          <a:prstGeom prst="rect">
            <a:avLst/>
          </a:prstGeom>
          <a:noFill/>
        </p:spPr>
        <p:txBody>
          <a:bodyPr wrap="square" rtlCol="0">
            <a:spAutoFit/>
          </a:bodyPr>
          <a:lstStyle/>
          <a:p>
            <a:r>
              <a:rPr lang="en-US" dirty="0"/>
              <a:t>Plain eighteenth century tumbler</a:t>
            </a:r>
          </a:p>
        </p:txBody>
      </p:sp>
    </p:spTree>
    <p:extLst>
      <p:ext uri="{BB962C8B-B14F-4D97-AF65-F5344CB8AC3E}">
        <p14:creationId xmlns:p14="http://schemas.microsoft.com/office/powerpoint/2010/main" val="151182853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7303</TotalTime>
  <Words>1172</Words>
  <Application>Microsoft Office PowerPoint</Application>
  <PresentationFormat>Widescreen</PresentationFormat>
  <Paragraphs>82</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Century Gothic</vt:lpstr>
      <vt:lpstr>Wingdings</vt:lpstr>
      <vt:lpstr>Wingdings 3</vt:lpstr>
      <vt:lpstr>Slice</vt:lpstr>
      <vt:lpstr>Don't Keep it Bottled Up: An Analysis of Black Glass Wine Bottles at Historic Huguenot Street New Paltz, NY</vt:lpstr>
      <vt:lpstr>Research Question</vt:lpstr>
      <vt:lpstr>Huguenot street</vt:lpstr>
      <vt:lpstr>Background</vt:lpstr>
      <vt:lpstr>Background</vt:lpstr>
      <vt:lpstr>Background</vt:lpstr>
      <vt:lpstr>Background</vt:lpstr>
      <vt:lpstr>Theory</vt:lpstr>
      <vt:lpstr>Theory</vt:lpstr>
      <vt:lpstr>Theory</vt:lpstr>
      <vt:lpstr>Theory</vt:lpstr>
      <vt:lpstr>Theory</vt:lpstr>
      <vt:lpstr>Methodology: Minimum Number of Vessels analysis (MNV). </vt:lpstr>
      <vt:lpstr>Methodology: Minimum Number of Vessels analysis (MNV).</vt:lpstr>
      <vt:lpstr>Methodology: Minimum Number of Vessels analysis (MNV).</vt:lpstr>
      <vt:lpstr>Data Analysis</vt:lpstr>
      <vt:lpstr>Data Analysis</vt:lpstr>
      <vt:lpstr>Data analysis</vt:lpstr>
      <vt:lpstr>Discussion</vt:lpstr>
      <vt:lpstr>Discussion</vt:lpstr>
      <vt:lpstr>Discussion</vt:lpstr>
      <vt:lpstr>PowerPoint Presentation</vt:lpstr>
      <vt:lpstr>PowerPoint Presentation</vt:lpstr>
      <vt:lpstr>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Reuben Slater</dc:creator>
  <cp:lastModifiedBy>ivana</cp:lastModifiedBy>
  <cp:revision>24</cp:revision>
  <dcterms:created xsi:type="dcterms:W3CDTF">2019-04-07T23:17:36Z</dcterms:created>
  <dcterms:modified xsi:type="dcterms:W3CDTF">2019-08-16T14:54:58Z</dcterms:modified>
</cp:coreProperties>
</file>